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Lst>
  <p:notesMasterIdLst>
    <p:notesMasterId r:id="rId70"/>
  </p:notesMasterIdLst>
  <p:handoutMasterIdLst>
    <p:handoutMasterId r:id="rId71"/>
  </p:handoutMasterIdLst>
  <p:sldIdLst>
    <p:sldId id="256" r:id="rId2"/>
    <p:sldId id="299" r:id="rId3"/>
    <p:sldId id="301" r:id="rId4"/>
    <p:sldId id="257" r:id="rId5"/>
    <p:sldId id="260" r:id="rId6"/>
    <p:sldId id="303" r:id="rId7"/>
    <p:sldId id="304" r:id="rId8"/>
    <p:sldId id="305" r:id="rId9"/>
    <p:sldId id="306" r:id="rId10"/>
    <p:sldId id="307" r:id="rId11"/>
    <p:sldId id="308" r:id="rId12"/>
    <p:sldId id="309" r:id="rId13"/>
    <p:sldId id="310" r:id="rId14"/>
    <p:sldId id="258" r:id="rId15"/>
    <p:sldId id="261" r:id="rId16"/>
    <p:sldId id="259" r:id="rId17"/>
    <p:sldId id="287" r:id="rId18"/>
    <p:sldId id="262" r:id="rId19"/>
    <p:sldId id="263" r:id="rId20"/>
    <p:sldId id="288" r:id="rId21"/>
    <p:sldId id="277" r:id="rId22"/>
    <p:sldId id="278" r:id="rId23"/>
    <p:sldId id="264" r:id="rId24"/>
    <p:sldId id="265" r:id="rId25"/>
    <p:sldId id="266" r:id="rId26"/>
    <p:sldId id="267" r:id="rId27"/>
    <p:sldId id="311" r:id="rId28"/>
    <p:sldId id="312" r:id="rId29"/>
    <p:sldId id="313" r:id="rId30"/>
    <p:sldId id="314" r:id="rId31"/>
    <p:sldId id="315" r:id="rId32"/>
    <p:sldId id="316" r:id="rId33"/>
    <p:sldId id="317" r:id="rId34"/>
    <p:sldId id="268" r:id="rId35"/>
    <p:sldId id="269" r:id="rId36"/>
    <p:sldId id="281" r:id="rId37"/>
    <p:sldId id="270" r:id="rId38"/>
    <p:sldId id="271" r:id="rId39"/>
    <p:sldId id="318" r:id="rId40"/>
    <p:sldId id="319" r:id="rId41"/>
    <p:sldId id="272" r:id="rId42"/>
    <p:sldId id="282" r:id="rId43"/>
    <p:sldId id="273" r:id="rId44"/>
    <p:sldId id="274" r:id="rId45"/>
    <p:sldId id="275" r:id="rId46"/>
    <p:sldId id="276" r:id="rId47"/>
    <p:sldId id="283" r:id="rId48"/>
    <p:sldId id="289" r:id="rId49"/>
    <p:sldId id="290" r:id="rId50"/>
    <p:sldId id="291" r:id="rId51"/>
    <p:sldId id="292" r:id="rId52"/>
    <p:sldId id="293" r:id="rId53"/>
    <p:sldId id="294" r:id="rId54"/>
    <p:sldId id="295" r:id="rId55"/>
    <p:sldId id="296" r:id="rId56"/>
    <p:sldId id="297" r:id="rId57"/>
    <p:sldId id="320" r:id="rId58"/>
    <p:sldId id="321" r:id="rId59"/>
    <p:sldId id="322" r:id="rId60"/>
    <p:sldId id="323" r:id="rId61"/>
    <p:sldId id="324" r:id="rId62"/>
    <p:sldId id="325" r:id="rId63"/>
    <p:sldId id="326" r:id="rId64"/>
    <p:sldId id="279" r:id="rId65"/>
    <p:sldId id="285" r:id="rId66"/>
    <p:sldId id="284" r:id="rId67"/>
    <p:sldId id="280" r:id="rId68"/>
    <p:sldId id="286" r:id="rId69"/>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474" y="-30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3110" y="-96"/>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830" tIns="46415" rIns="92830" bIns="46415" rtlCol="0"/>
          <a:lstStyle>
            <a:lvl1pPr algn="r">
              <a:defRPr sz="1200"/>
            </a:lvl1pPr>
          </a:lstStyle>
          <a:p>
            <a:fld id="{72510EB6-B6F6-4FBC-A90C-D11F9E74F504}" type="datetimeFigureOut">
              <a:rPr lang="en-US" smtClean="0"/>
              <a:t>10/30/2015</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830" tIns="46415" rIns="92830" bIns="46415"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830" tIns="46415" rIns="92830" bIns="46415" rtlCol="0" anchor="b"/>
          <a:lstStyle>
            <a:lvl1pPr algn="r">
              <a:defRPr sz="1200"/>
            </a:lvl1pPr>
          </a:lstStyle>
          <a:p>
            <a:fld id="{14ADFFEA-C5AE-4601-BF50-50488A585435}" type="slidenum">
              <a:rPr lang="en-US" smtClean="0"/>
              <a:t>‹#›</a:t>
            </a:fld>
            <a:endParaRPr lang="en-US"/>
          </a:p>
        </p:txBody>
      </p:sp>
    </p:spTree>
    <p:extLst>
      <p:ext uri="{BB962C8B-B14F-4D97-AF65-F5344CB8AC3E}">
        <p14:creationId xmlns:p14="http://schemas.microsoft.com/office/powerpoint/2010/main" val="9754057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2329" cy="461963"/>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936173" y="1"/>
            <a:ext cx="3012329" cy="461963"/>
          </a:xfrm>
          <a:prstGeom prst="rect">
            <a:avLst/>
          </a:prstGeom>
        </p:spPr>
        <p:txBody>
          <a:bodyPr vert="horz" lIns="91440" tIns="45720" rIns="91440" bIns="45720" rtlCol="0"/>
          <a:lstStyle>
            <a:lvl1pPr algn="r">
              <a:defRPr sz="1200"/>
            </a:lvl1pPr>
          </a:lstStyle>
          <a:p>
            <a:fld id="{547497E3-B4F2-45DA-9F63-18727429E1B2}" type="datetimeFigureOut">
              <a:rPr lang="en-CA" smtClean="0"/>
              <a:t>30/10/2015</a:t>
            </a:fld>
            <a:endParaRPr lang="en-CA"/>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95637" y="4387851"/>
            <a:ext cx="5558801" cy="41560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772526"/>
            <a:ext cx="3012329" cy="461963"/>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936173" y="8772526"/>
            <a:ext cx="3012329" cy="461963"/>
          </a:xfrm>
          <a:prstGeom prst="rect">
            <a:avLst/>
          </a:prstGeom>
        </p:spPr>
        <p:txBody>
          <a:bodyPr vert="horz" lIns="91440" tIns="45720" rIns="91440" bIns="45720" rtlCol="0" anchor="b"/>
          <a:lstStyle>
            <a:lvl1pPr algn="r">
              <a:defRPr sz="1200"/>
            </a:lvl1pPr>
          </a:lstStyle>
          <a:p>
            <a:fld id="{6156F8D0-A59B-49B5-9828-DD2CE3376177}" type="slidenum">
              <a:rPr lang="en-CA" smtClean="0"/>
              <a:t>‹#›</a:t>
            </a:fld>
            <a:endParaRPr lang="en-CA"/>
          </a:p>
        </p:txBody>
      </p:sp>
    </p:spTree>
    <p:extLst>
      <p:ext uri="{BB962C8B-B14F-4D97-AF65-F5344CB8AC3E}">
        <p14:creationId xmlns:p14="http://schemas.microsoft.com/office/powerpoint/2010/main" val="2552586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AF25A58-7764-404F-96EB-5FBC9D27F8AD}" type="slidenum">
              <a:rPr lang="en-CA" smtClean="0"/>
              <a:t>2</a:t>
            </a:fld>
            <a:endParaRPr lang="en-CA"/>
          </a:p>
        </p:txBody>
      </p:sp>
    </p:spTree>
    <p:extLst>
      <p:ext uri="{BB962C8B-B14F-4D97-AF65-F5344CB8AC3E}">
        <p14:creationId xmlns:p14="http://schemas.microsoft.com/office/powerpoint/2010/main" val="3470464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156F8D0-A59B-49B5-9828-DD2CE3376177}" type="slidenum">
              <a:rPr lang="en-CA" smtClean="0"/>
              <a:t>7</a:t>
            </a:fld>
            <a:endParaRPr lang="en-CA"/>
          </a:p>
        </p:txBody>
      </p:sp>
    </p:spTree>
    <p:extLst>
      <p:ext uri="{BB962C8B-B14F-4D97-AF65-F5344CB8AC3E}">
        <p14:creationId xmlns:p14="http://schemas.microsoft.com/office/powerpoint/2010/main" val="2870975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156F8D0-A59B-49B5-9828-DD2CE3376177}" type="slidenum">
              <a:rPr lang="en-CA" smtClean="0"/>
              <a:t>11</a:t>
            </a:fld>
            <a:endParaRPr lang="en-CA"/>
          </a:p>
        </p:txBody>
      </p:sp>
    </p:spTree>
    <p:extLst>
      <p:ext uri="{BB962C8B-B14F-4D97-AF65-F5344CB8AC3E}">
        <p14:creationId xmlns:p14="http://schemas.microsoft.com/office/powerpoint/2010/main" val="38829634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156F8D0-A59B-49B5-9828-DD2CE3376177}" type="slidenum">
              <a:rPr lang="en-CA" smtClean="0"/>
              <a:t>12</a:t>
            </a:fld>
            <a:endParaRPr lang="en-CA"/>
          </a:p>
        </p:txBody>
      </p:sp>
    </p:spTree>
    <p:extLst>
      <p:ext uri="{BB962C8B-B14F-4D97-AF65-F5344CB8AC3E}">
        <p14:creationId xmlns:p14="http://schemas.microsoft.com/office/powerpoint/2010/main" val="7144939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1A889D2-0FB9-4FC5-AEBE-2F3914E8247A}" type="datetimeFigureOut">
              <a:rPr lang="en-US" smtClean="0"/>
              <a:pPr/>
              <a:t>10/30/2015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6656274-6BD7-4D78-B409-F7374C2216B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1A889D2-0FB9-4FC5-AEBE-2F3914E8247A}" type="datetimeFigureOut">
              <a:rPr lang="en-US" smtClean="0"/>
              <a:pPr/>
              <a:t>10/30/2015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6656274-6BD7-4D78-B409-F7374C2216B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1A889D2-0FB9-4FC5-AEBE-2F3914E8247A}" type="datetimeFigureOut">
              <a:rPr lang="en-US" smtClean="0"/>
              <a:pPr/>
              <a:t>10/30/2015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6656274-6BD7-4D78-B409-F7374C2216B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1A889D2-0FB9-4FC5-AEBE-2F3914E8247A}" type="datetimeFigureOut">
              <a:rPr lang="en-US" smtClean="0"/>
              <a:pPr/>
              <a:t>10/30/2015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6656274-6BD7-4D78-B409-F7374C2216B4}"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1A889D2-0FB9-4FC5-AEBE-2F3914E8247A}" type="datetimeFigureOut">
              <a:rPr lang="en-US" smtClean="0"/>
              <a:pPr/>
              <a:t>10/30/2015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6656274-6BD7-4D78-B409-F7374C2216B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1A889D2-0FB9-4FC5-AEBE-2F3914E8247A}" type="datetimeFigureOut">
              <a:rPr lang="en-US" smtClean="0"/>
              <a:pPr/>
              <a:t>10/30/2015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6656274-6BD7-4D78-B409-F7374C2216B4}"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1A889D2-0FB9-4FC5-AEBE-2F3914E8247A}" type="datetimeFigureOut">
              <a:rPr lang="en-US" smtClean="0"/>
              <a:pPr/>
              <a:t>10/30/2015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6656274-6BD7-4D78-B409-F7374C2216B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1A889D2-0FB9-4FC5-AEBE-2F3914E8247A}" type="datetimeFigureOut">
              <a:rPr lang="en-US" smtClean="0"/>
              <a:pPr/>
              <a:t>10/30/2015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6656274-6BD7-4D78-B409-F7374C2216B4}"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1A889D2-0FB9-4FC5-AEBE-2F3914E8247A}" type="datetimeFigureOut">
              <a:rPr lang="en-US" smtClean="0"/>
              <a:pPr/>
              <a:t>10/30/2015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6656274-6BD7-4D78-B409-F7374C2216B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1A889D2-0FB9-4FC5-AEBE-2F3914E8247A}" type="datetimeFigureOut">
              <a:rPr lang="en-US" smtClean="0"/>
              <a:pPr/>
              <a:t>10/30/2015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6656274-6BD7-4D78-B409-F7374C2216B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1A889D2-0FB9-4FC5-AEBE-2F3914E8247A}" type="datetimeFigureOut">
              <a:rPr lang="en-US" smtClean="0"/>
              <a:pPr/>
              <a:t>10/30/2015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6656274-6BD7-4D78-B409-F7374C2216B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1A889D2-0FB9-4FC5-AEBE-2F3914E8247A}" type="datetimeFigureOut">
              <a:rPr lang="en-US" smtClean="0"/>
              <a:pPr/>
              <a:t>10/30/2015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6656274-6BD7-4D78-B409-F7374C2216B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2820362"/>
          </a:xfrm>
        </p:spPr>
        <p:txBody>
          <a:bodyPr anchor="t">
            <a:normAutofit/>
          </a:bodyPr>
          <a:lstStyle/>
          <a:p>
            <a:pPr algn="l"/>
            <a:r>
              <a:rPr lang="en-US" sz="3200" dirty="0" smtClean="0"/>
              <a:t>Cottage Succession Planning </a:t>
            </a:r>
            <a:br>
              <a:rPr lang="en-US" sz="3200" dirty="0" smtClean="0"/>
            </a:br>
            <a:r>
              <a:rPr lang="en-US" sz="3200" dirty="0" smtClean="0"/>
              <a:t>“Fire is Burning/Draw Nearer”</a:t>
            </a:r>
            <a:endParaRPr lang="en-US" sz="3200" dirty="0"/>
          </a:p>
        </p:txBody>
      </p:sp>
      <p:sp>
        <p:nvSpPr>
          <p:cNvPr id="3" name="Subtitle 2"/>
          <p:cNvSpPr>
            <a:spLocks noGrp="1"/>
          </p:cNvSpPr>
          <p:nvPr>
            <p:ph type="subTitle" idx="1"/>
          </p:nvPr>
        </p:nvSpPr>
        <p:spPr>
          <a:xfrm>
            <a:off x="685800" y="2438400"/>
            <a:ext cx="7772400" cy="1199704"/>
          </a:xfrm>
        </p:spPr>
        <p:txBody>
          <a:bodyPr/>
          <a:lstStyle/>
          <a:p>
            <a:pPr algn="l"/>
            <a:r>
              <a:rPr lang="en-US" b="1" dirty="0" smtClean="0"/>
              <a:t>How to Avoid the Common Pitfalls and Keep your Estate out of Litigation</a:t>
            </a:r>
            <a:endParaRPr lang="en-US" b="1" dirty="0"/>
          </a:p>
        </p:txBody>
      </p:sp>
      <p:sp>
        <p:nvSpPr>
          <p:cNvPr id="4" name="TextBox 3"/>
          <p:cNvSpPr txBox="1"/>
          <p:nvPr/>
        </p:nvSpPr>
        <p:spPr>
          <a:xfrm>
            <a:off x="0" y="4191000"/>
            <a:ext cx="2971800" cy="461665"/>
          </a:xfrm>
          <a:prstGeom prst="rect">
            <a:avLst/>
          </a:prstGeom>
          <a:noFill/>
        </p:spPr>
        <p:txBody>
          <a:bodyPr wrap="square" rtlCol="0">
            <a:spAutoFit/>
          </a:bodyPr>
          <a:lstStyle/>
          <a:p>
            <a:r>
              <a:rPr lang="en-US" sz="2400" dirty="0" smtClean="0"/>
              <a:t>Justin W. de Vries</a:t>
            </a:r>
          </a:p>
        </p:txBody>
      </p:sp>
      <p:pic>
        <p:nvPicPr>
          <p:cNvPr id="5" name="Picture 4" descr="logo.JPG"/>
          <p:cNvPicPr>
            <a:picLocks noChangeAspect="1"/>
          </p:cNvPicPr>
          <p:nvPr/>
        </p:nvPicPr>
        <p:blipFill>
          <a:blip r:embed="rId2" cstate="print"/>
          <a:stretch>
            <a:fillRect/>
          </a:stretch>
        </p:blipFill>
        <p:spPr>
          <a:xfrm>
            <a:off x="674" y="6248400"/>
            <a:ext cx="3930806" cy="620001"/>
          </a:xfrm>
          <a:prstGeom prst="rect">
            <a:avLst/>
          </a:prstGeom>
        </p:spPr>
      </p:pic>
      <p:sp>
        <p:nvSpPr>
          <p:cNvPr id="7" name="TextBox 6"/>
          <p:cNvSpPr txBox="1"/>
          <p:nvPr/>
        </p:nvSpPr>
        <p:spPr>
          <a:xfrm>
            <a:off x="6111510" y="4143122"/>
            <a:ext cx="2971800" cy="461665"/>
          </a:xfrm>
          <a:prstGeom prst="rect">
            <a:avLst/>
          </a:prstGeom>
          <a:noFill/>
        </p:spPr>
        <p:txBody>
          <a:bodyPr wrap="square" rtlCol="0">
            <a:spAutoFit/>
          </a:bodyPr>
          <a:lstStyle/>
          <a:p>
            <a:r>
              <a:rPr lang="en-US" sz="2400" dirty="0" smtClean="0"/>
              <a:t>Gwen A. Benjamin</a:t>
            </a:r>
          </a:p>
        </p:txBody>
      </p:sp>
      <p:pic>
        <p:nvPicPr>
          <p:cNvPr id="8" name="Picture 7" descr="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5960020"/>
            <a:ext cx="1259632" cy="897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a:t>Valuation should generally be date of distribution, not date of death (</a:t>
            </a:r>
            <a:r>
              <a:rPr lang="en-CA" i="1" dirty="0" err="1"/>
              <a:t>Ruddenham</a:t>
            </a:r>
            <a:r>
              <a:rPr lang="en-CA" i="1" dirty="0"/>
              <a:t>, Re </a:t>
            </a:r>
            <a:r>
              <a:rPr lang="en-CA" dirty="0"/>
              <a:t>(1971) 2 NSR (2d) 729 (NSCA); </a:t>
            </a:r>
            <a:r>
              <a:rPr lang="en-CA" i="1" dirty="0"/>
              <a:t>Fray v. Evans </a:t>
            </a:r>
            <a:r>
              <a:rPr lang="en-CA" dirty="0"/>
              <a:t>2013 ONCA 776 (</a:t>
            </a:r>
            <a:r>
              <a:rPr lang="en-CA" dirty="0" err="1"/>
              <a:t>Ont</a:t>
            </a:r>
            <a:r>
              <a:rPr lang="en-CA" dirty="0"/>
              <a:t> CA)</a:t>
            </a:r>
          </a:p>
          <a:p>
            <a:endParaRPr lang="en-CA" dirty="0"/>
          </a:p>
        </p:txBody>
      </p:sp>
      <p:sp>
        <p:nvSpPr>
          <p:cNvPr id="3" name="Title 2"/>
          <p:cNvSpPr>
            <a:spLocks noGrp="1"/>
          </p:cNvSpPr>
          <p:nvPr>
            <p:ph type="title"/>
          </p:nvPr>
        </p:nvSpPr>
        <p:spPr/>
        <p:txBody>
          <a:bodyPr/>
          <a:lstStyle/>
          <a:p>
            <a:endParaRPr lang="en-CA"/>
          </a:p>
        </p:txBody>
      </p:sp>
      <p:pic>
        <p:nvPicPr>
          <p:cNvPr id="4" name="Picture 3" descr="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4368" y="5960020"/>
            <a:ext cx="1259632" cy="897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1196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en-CA" sz="2600" dirty="0" smtClean="0"/>
              <a:t>2. </a:t>
            </a:r>
            <a:r>
              <a:rPr lang="en-CA" sz="2600" dirty="0"/>
              <a:t>Directing that the cottage be sold to third </a:t>
            </a:r>
          </a:p>
          <a:p>
            <a:pPr marL="0" indent="0" algn="just">
              <a:buNone/>
            </a:pPr>
            <a:r>
              <a:rPr lang="en-CA" sz="2600" dirty="0"/>
              <a:t>      parties by </a:t>
            </a:r>
            <a:r>
              <a:rPr lang="en-CA" sz="2600" dirty="0" smtClean="0"/>
              <a:t>Executors– </a:t>
            </a:r>
            <a:r>
              <a:rPr lang="en-CA" sz="2600" dirty="0"/>
              <a:t>should the </a:t>
            </a:r>
            <a:r>
              <a:rPr lang="en-CA" sz="2600" dirty="0" smtClean="0"/>
              <a:t>beneficiaries   have </a:t>
            </a:r>
            <a:r>
              <a:rPr lang="en-CA" sz="2600" dirty="0"/>
              <a:t>a right of first refusal? </a:t>
            </a:r>
          </a:p>
          <a:p>
            <a:pPr marL="0" indent="0" algn="just">
              <a:buNone/>
            </a:pPr>
            <a:endParaRPr lang="en-CA" sz="2600" dirty="0"/>
          </a:p>
          <a:p>
            <a:pPr marL="0" indent="0" algn="just">
              <a:buNone/>
            </a:pPr>
            <a:r>
              <a:rPr lang="en-CA" sz="2600" dirty="0"/>
              <a:t>3. Gifting cottage to one or more Beneficiaries</a:t>
            </a:r>
          </a:p>
          <a:p>
            <a:pPr lvl="1" algn="just">
              <a:buFont typeface="Wingdings" panose="05000000000000000000" pitchFamily="2" charset="2"/>
              <a:buChar char="Ø"/>
            </a:pPr>
            <a:r>
              <a:rPr lang="en-CA" sz="2600" dirty="0" smtClean="0"/>
              <a:t>Residue </a:t>
            </a:r>
            <a:r>
              <a:rPr lang="en-CA" sz="2600" dirty="0"/>
              <a:t>of the estate bears the burden of the tax liability unless it is stated otherwise</a:t>
            </a:r>
          </a:p>
          <a:p>
            <a:pPr lvl="1" algn="just">
              <a:buFont typeface="Wingdings" panose="05000000000000000000" pitchFamily="2" charset="2"/>
              <a:buChar char="Ø"/>
            </a:pPr>
            <a:r>
              <a:rPr lang="en-CA" sz="2600" dirty="0"/>
              <a:t>Should contents of the cottage also be gifted?</a:t>
            </a:r>
          </a:p>
          <a:p>
            <a:endParaRPr lang="en-CA" dirty="0"/>
          </a:p>
        </p:txBody>
      </p:sp>
      <p:sp>
        <p:nvSpPr>
          <p:cNvPr id="3" name="Title 2"/>
          <p:cNvSpPr>
            <a:spLocks noGrp="1"/>
          </p:cNvSpPr>
          <p:nvPr>
            <p:ph type="title"/>
          </p:nvPr>
        </p:nvSpPr>
        <p:spPr/>
        <p:txBody>
          <a:bodyPr/>
          <a:lstStyle/>
          <a:p>
            <a:endParaRPr lang="en-CA"/>
          </a:p>
        </p:txBody>
      </p:sp>
      <p:pic>
        <p:nvPicPr>
          <p:cNvPr id="4" name="Picture 4" descr="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5960020"/>
            <a:ext cx="1259632" cy="897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2341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lvl="0" algn="just"/>
            <a:r>
              <a:rPr lang="en-CA" sz="2300" dirty="0">
                <a:solidFill>
                  <a:prstClr val="black"/>
                </a:solidFill>
              </a:rPr>
              <a:t>Consider use of a “hotchpot” clause to equalize the residuary beneficiaries</a:t>
            </a:r>
          </a:p>
          <a:p>
            <a:pPr lvl="1" algn="just">
              <a:buFont typeface="Wingdings" panose="05000000000000000000" pitchFamily="2" charset="2"/>
              <a:buChar char="Ø"/>
            </a:pPr>
            <a:r>
              <a:rPr lang="en-CA" dirty="0">
                <a:solidFill>
                  <a:prstClr val="black"/>
                </a:solidFill>
              </a:rPr>
              <a:t>Are there enough other assets in the estate to equalize?</a:t>
            </a:r>
          </a:p>
          <a:p>
            <a:pPr lvl="1" algn="just">
              <a:buFont typeface="Wingdings" panose="05000000000000000000" pitchFamily="2" charset="2"/>
              <a:buChar char="Ø"/>
            </a:pPr>
            <a:r>
              <a:rPr lang="en-CA" dirty="0">
                <a:solidFill>
                  <a:prstClr val="black"/>
                </a:solidFill>
              </a:rPr>
              <a:t>What happens when the value of the cottage exceeds the beneficiary’s interest in the residue?</a:t>
            </a:r>
          </a:p>
          <a:p>
            <a:pPr lvl="0" algn="just"/>
            <a:r>
              <a:rPr lang="en-CA" sz="2300" dirty="0">
                <a:solidFill>
                  <a:prstClr val="black"/>
                </a:solidFill>
              </a:rPr>
              <a:t>If gifted to more than one Beneficiary, is the cottage to be held in joint tenancy or tenancy in common?</a:t>
            </a:r>
          </a:p>
          <a:p>
            <a:pPr lvl="1" algn="just">
              <a:buFont typeface="Wingdings" panose="05000000000000000000" pitchFamily="2" charset="2"/>
              <a:buChar char="Ø"/>
            </a:pPr>
            <a:r>
              <a:rPr lang="en-CA" dirty="0">
                <a:solidFill>
                  <a:prstClr val="black"/>
                </a:solidFill>
              </a:rPr>
              <a:t>Subject to contrary intention, generally presumption of tenancy in common</a:t>
            </a:r>
          </a:p>
          <a:p>
            <a:pPr lvl="1" algn="just">
              <a:buFont typeface="Wingdings" panose="05000000000000000000" pitchFamily="2" charset="2"/>
              <a:buChar char="Ø"/>
            </a:pPr>
            <a:r>
              <a:rPr lang="en-CA" dirty="0">
                <a:solidFill>
                  <a:prstClr val="black"/>
                </a:solidFill>
              </a:rPr>
              <a:t>Watch out for statutory anti-lapse provisions in the event that a beneficiary predeceases testator</a:t>
            </a:r>
          </a:p>
          <a:p>
            <a:pPr lvl="0" algn="just"/>
            <a:r>
              <a:rPr lang="en-CA" sz="2300" dirty="0">
                <a:solidFill>
                  <a:prstClr val="black"/>
                </a:solidFill>
              </a:rPr>
              <a:t>Should the Testator require a co-tenancy agreement as a condition of the gift? </a:t>
            </a:r>
          </a:p>
          <a:p>
            <a:endParaRPr lang="en-CA" dirty="0"/>
          </a:p>
        </p:txBody>
      </p:sp>
      <p:sp>
        <p:nvSpPr>
          <p:cNvPr id="3" name="Title 2"/>
          <p:cNvSpPr>
            <a:spLocks noGrp="1"/>
          </p:cNvSpPr>
          <p:nvPr>
            <p:ph type="title"/>
          </p:nvPr>
        </p:nvSpPr>
        <p:spPr/>
        <p:txBody>
          <a:bodyPr/>
          <a:lstStyle/>
          <a:p>
            <a:endParaRPr lang="en-CA"/>
          </a:p>
        </p:txBody>
      </p:sp>
      <p:pic>
        <p:nvPicPr>
          <p:cNvPr id="4" name="Picture 3" descr="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5960020"/>
            <a:ext cx="1259632" cy="897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4832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en-CA" dirty="0"/>
              <a:t>Creating a Trust for the Cottage with maintenance fund for a set period of time or for one or more generations or until the children decide if one or more of them want it:</a:t>
            </a:r>
          </a:p>
          <a:p>
            <a:pPr lvl="1" algn="just">
              <a:buFont typeface="Wingdings" panose="05000000000000000000" pitchFamily="2" charset="2"/>
              <a:buChar char="Ø"/>
            </a:pPr>
            <a:r>
              <a:rPr lang="en-CA" dirty="0"/>
              <a:t>Impact on the estate itself –funding of tax payments, legacies?</a:t>
            </a:r>
          </a:p>
          <a:p>
            <a:pPr lvl="1" algn="just">
              <a:buFont typeface="Wingdings" panose="05000000000000000000" pitchFamily="2" charset="2"/>
              <a:buChar char="Ø"/>
            </a:pPr>
            <a:r>
              <a:rPr lang="en-CA" dirty="0"/>
              <a:t>What constitutes “maintenance”?</a:t>
            </a:r>
          </a:p>
          <a:p>
            <a:pPr lvl="1" algn="just">
              <a:buFont typeface="Wingdings" panose="05000000000000000000" pitchFamily="2" charset="2"/>
              <a:buChar char="Ø"/>
            </a:pPr>
            <a:r>
              <a:rPr lang="en-CA" dirty="0"/>
              <a:t>Trustees as policemen</a:t>
            </a:r>
          </a:p>
          <a:p>
            <a:pPr lvl="1" algn="just">
              <a:buFont typeface="Wingdings" panose="05000000000000000000" pitchFamily="2" charset="2"/>
              <a:buChar char="Ø"/>
            </a:pPr>
            <a:r>
              <a:rPr lang="en-CA" dirty="0"/>
              <a:t>Build in Trustee discretion</a:t>
            </a:r>
          </a:p>
          <a:p>
            <a:endParaRPr lang="en-CA" dirty="0"/>
          </a:p>
        </p:txBody>
      </p:sp>
      <p:sp>
        <p:nvSpPr>
          <p:cNvPr id="3" name="Title 2"/>
          <p:cNvSpPr>
            <a:spLocks noGrp="1"/>
          </p:cNvSpPr>
          <p:nvPr>
            <p:ph type="title"/>
          </p:nvPr>
        </p:nvSpPr>
        <p:spPr/>
        <p:txBody>
          <a:bodyPr/>
          <a:lstStyle/>
          <a:p>
            <a:endParaRPr lang="en-CA"/>
          </a:p>
        </p:txBody>
      </p:sp>
      <p:pic>
        <p:nvPicPr>
          <p:cNvPr id="4" name="Picture 4" descr="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4368" y="5960020"/>
            <a:ext cx="1259632" cy="897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4894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343400"/>
          </a:xfrm>
        </p:spPr>
        <p:txBody>
          <a:bodyPr anchor="t">
            <a:normAutofit/>
          </a:bodyPr>
          <a:lstStyle/>
          <a:p>
            <a:endParaRPr lang="en-US" dirty="0" smtClean="0"/>
          </a:p>
          <a:p>
            <a:r>
              <a:rPr lang="en-US" dirty="0" smtClean="0"/>
              <a:t>If you divide the cottage into shares develop a comprehensive plan:</a:t>
            </a:r>
          </a:p>
          <a:p>
            <a:pPr>
              <a:buNone/>
            </a:pPr>
            <a:endParaRPr lang="en-US" dirty="0" smtClean="0"/>
          </a:p>
          <a:p>
            <a:pPr lvl="1"/>
            <a:r>
              <a:rPr lang="en-US" dirty="0" smtClean="0"/>
              <a:t>How will the shares be valued?  Valuation date?</a:t>
            </a:r>
          </a:p>
          <a:p>
            <a:pPr lvl="1"/>
            <a:r>
              <a:rPr lang="en-US" dirty="0" smtClean="0"/>
              <a:t>Factor in estate and tax liabilities</a:t>
            </a:r>
          </a:p>
          <a:p>
            <a:pPr lvl="1"/>
            <a:r>
              <a:rPr lang="en-US" dirty="0" smtClean="0"/>
              <a:t>When will the cottage or the value of the cottage be divided into shares? Preferable before death?</a:t>
            </a:r>
          </a:p>
        </p:txBody>
      </p:sp>
      <p:sp>
        <p:nvSpPr>
          <p:cNvPr id="3" name="Title 2"/>
          <p:cNvSpPr>
            <a:spLocks noGrp="1"/>
          </p:cNvSpPr>
          <p:nvPr>
            <p:ph type="title"/>
          </p:nvPr>
        </p:nvSpPr>
        <p:spPr>
          <a:xfrm>
            <a:off x="457200" y="274638"/>
            <a:ext cx="8229600" cy="944562"/>
          </a:xfrm>
        </p:spPr>
        <p:txBody>
          <a:bodyPr>
            <a:noAutofit/>
          </a:bodyPr>
          <a:lstStyle/>
          <a:p>
            <a:r>
              <a:rPr lang="en-US" sz="3700" dirty="0" smtClean="0"/>
              <a:t>Talk Often…</a:t>
            </a:r>
            <a:endParaRPr lang="en-US" sz="3700" dirty="0"/>
          </a:p>
        </p:txBody>
      </p:sp>
      <p:pic>
        <p:nvPicPr>
          <p:cNvPr id="4" name="Picture 3" descr="logo.JPG"/>
          <p:cNvPicPr>
            <a:picLocks noChangeAspect="1"/>
          </p:cNvPicPr>
          <p:nvPr/>
        </p:nvPicPr>
        <p:blipFill>
          <a:blip r:embed="rId2" cstate="print"/>
          <a:stretch>
            <a:fillRect/>
          </a:stretch>
        </p:blipFill>
        <p:spPr>
          <a:xfrm>
            <a:off x="5943600" y="6172200"/>
            <a:ext cx="3019425" cy="47625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65760" lvl="1" indent="-256032">
              <a:spcBef>
                <a:spcPts val="400"/>
              </a:spcBef>
              <a:buSzPct val="68000"/>
              <a:buFont typeface="Wingdings 3"/>
              <a:buChar char=""/>
            </a:pPr>
            <a:endParaRPr lang="en-US" dirty="0" smtClean="0"/>
          </a:p>
          <a:p>
            <a:pPr marL="365760" lvl="1" indent="-256032">
              <a:spcBef>
                <a:spcPts val="400"/>
              </a:spcBef>
              <a:buSzPct val="68000"/>
              <a:buFont typeface="Wingdings 3"/>
              <a:buChar char=""/>
            </a:pPr>
            <a:r>
              <a:rPr lang="en-US" dirty="0" smtClean="0"/>
              <a:t>If cottage land is going to be partitioned, severed or sold – who will pay for the severance application, real estate fees, environmental surveys?</a:t>
            </a:r>
          </a:p>
          <a:p>
            <a:pPr marL="365760" lvl="1" indent="-256032">
              <a:spcBef>
                <a:spcPts val="400"/>
              </a:spcBef>
              <a:buSzPct val="68000"/>
              <a:buFont typeface="Wingdings 3"/>
              <a:buChar char=""/>
            </a:pPr>
            <a:endParaRPr lang="en-US" dirty="0" smtClean="0"/>
          </a:p>
          <a:p>
            <a:pPr lvl="1"/>
            <a:r>
              <a:rPr lang="en-US" dirty="0" smtClean="0"/>
              <a:t>Professional tax advice is crucial</a:t>
            </a:r>
          </a:p>
          <a:p>
            <a:pPr lvl="1"/>
            <a:r>
              <a:rPr lang="en-US" dirty="0" smtClean="0"/>
              <a:t>A professional can direct the conversation and keep it on track</a:t>
            </a:r>
          </a:p>
          <a:p>
            <a:pPr lvl="1"/>
            <a:r>
              <a:rPr lang="en-US" dirty="0" smtClean="0"/>
              <a:t>Retain a lawyer if you intend to gift the cottage in your will, create a trust, etc.  A cottage should be part of a comprehensive estate plan.</a:t>
            </a:r>
            <a:endParaRPr lang="en-US" dirty="0"/>
          </a:p>
        </p:txBody>
      </p:sp>
      <p:sp>
        <p:nvSpPr>
          <p:cNvPr id="3" name="Title 2"/>
          <p:cNvSpPr>
            <a:spLocks noGrp="1"/>
          </p:cNvSpPr>
          <p:nvPr>
            <p:ph type="title"/>
          </p:nvPr>
        </p:nvSpPr>
        <p:spPr/>
        <p:txBody>
          <a:bodyPr>
            <a:noAutofit/>
          </a:bodyPr>
          <a:lstStyle/>
          <a:p>
            <a:r>
              <a:rPr lang="en-US" sz="3700" dirty="0" smtClean="0"/>
              <a:t>Talk some more…</a:t>
            </a:r>
            <a:endParaRPr lang="en-US" sz="3700" dirty="0"/>
          </a:p>
        </p:txBody>
      </p:sp>
      <p:pic>
        <p:nvPicPr>
          <p:cNvPr id="4" name="Picture 3" descr="logo.JPG"/>
          <p:cNvPicPr>
            <a:picLocks noChangeAspect="1"/>
          </p:cNvPicPr>
          <p:nvPr/>
        </p:nvPicPr>
        <p:blipFill>
          <a:blip r:embed="rId2" cstate="print"/>
          <a:stretch>
            <a:fillRect/>
          </a:stretch>
        </p:blipFill>
        <p:spPr>
          <a:xfrm>
            <a:off x="5943600" y="6172200"/>
            <a:ext cx="3019425" cy="47625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76400"/>
            <a:ext cx="8229600" cy="4525963"/>
          </a:xfrm>
        </p:spPr>
        <p:txBody>
          <a:bodyPr>
            <a:normAutofit/>
          </a:bodyPr>
          <a:lstStyle/>
          <a:p>
            <a:r>
              <a:rPr lang="en-US" sz="2800" dirty="0" smtClean="0"/>
              <a:t>Is it practical to keep the cottage “in the family”?</a:t>
            </a:r>
          </a:p>
          <a:p>
            <a:pPr lvl="1"/>
            <a:endParaRPr lang="en-US" dirty="0" smtClean="0"/>
          </a:p>
          <a:p>
            <a:pPr lvl="1"/>
            <a:r>
              <a:rPr lang="en-US" dirty="0" smtClean="0"/>
              <a:t>Look at the siblings dynamics </a:t>
            </a:r>
            <a:r>
              <a:rPr lang="en-US" dirty="0" smtClean="0">
                <a:sym typeface="Wingdings" pitchFamily="2" charset="2"/>
              </a:rPr>
              <a:t></a:t>
            </a:r>
            <a:endParaRPr lang="en-US" dirty="0" smtClean="0"/>
          </a:p>
          <a:p>
            <a:pPr lvl="1">
              <a:buNone/>
            </a:pPr>
            <a:endParaRPr lang="en-US" dirty="0" smtClean="0"/>
          </a:p>
          <a:p>
            <a:pPr lvl="2"/>
            <a:r>
              <a:rPr lang="en-US" dirty="0" smtClean="0"/>
              <a:t>Siblings who do not get along now will not get along after your death</a:t>
            </a:r>
          </a:p>
          <a:p>
            <a:pPr lvl="1"/>
            <a:endParaRPr lang="en-US" dirty="0" smtClean="0"/>
          </a:p>
        </p:txBody>
      </p:sp>
      <p:sp>
        <p:nvSpPr>
          <p:cNvPr id="3" name="Title 2"/>
          <p:cNvSpPr>
            <a:spLocks noGrp="1"/>
          </p:cNvSpPr>
          <p:nvPr>
            <p:ph type="title"/>
          </p:nvPr>
        </p:nvSpPr>
        <p:spPr/>
        <p:txBody>
          <a:bodyPr>
            <a:noAutofit/>
          </a:bodyPr>
          <a:lstStyle/>
          <a:p>
            <a:r>
              <a:rPr lang="en-US" sz="3700" dirty="0" smtClean="0"/>
              <a:t>Be Realistic</a:t>
            </a:r>
            <a:endParaRPr lang="en-US" sz="3700" dirty="0"/>
          </a:p>
        </p:txBody>
      </p:sp>
      <p:pic>
        <p:nvPicPr>
          <p:cNvPr id="4" name="Picture 3" descr="logo.JPG"/>
          <p:cNvPicPr>
            <a:picLocks noChangeAspect="1"/>
          </p:cNvPicPr>
          <p:nvPr/>
        </p:nvPicPr>
        <p:blipFill>
          <a:blip r:embed="rId2" cstate="print"/>
          <a:stretch>
            <a:fillRect/>
          </a:stretch>
        </p:blipFill>
        <p:spPr>
          <a:xfrm>
            <a:off x="5943600" y="6172200"/>
            <a:ext cx="3019425" cy="47625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2"/>
            <a:endParaRPr lang="en-US" dirty="0" smtClean="0"/>
          </a:p>
          <a:p>
            <a:pPr lvl="2"/>
            <a:r>
              <a:rPr lang="en-US" dirty="0" smtClean="0"/>
              <a:t>One sibling may use the cottage more, or help out in maintaining the cottage</a:t>
            </a:r>
          </a:p>
          <a:p>
            <a:pPr lvl="2">
              <a:buNone/>
            </a:pPr>
            <a:endParaRPr lang="en-US" dirty="0" smtClean="0"/>
          </a:p>
          <a:p>
            <a:pPr lvl="2"/>
            <a:r>
              <a:rPr lang="en-US" dirty="0" smtClean="0"/>
              <a:t>Parents are often the glue that keeps the family together. The death of a parent(s) deeply impacts family relationships</a:t>
            </a:r>
          </a:p>
          <a:p>
            <a:endParaRPr lang="en-US" dirty="0"/>
          </a:p>
        </p:txBody>
      </p:sp>
      <p:sp>
        <p:nvSpPr>
          <p:cNvPr id="3" name="Title 2"/>
          <p:cNvSpPr>
            <a:spLocks noGrp="1"/>
          </p:cNvSpPr>
          <p:nvPr>
            <p:ph type="title"/>
          </p:nvPr>
        </p:nvSpPr>
        <p:spPr/>
        <p:txBody>
          <a:bodyPr/>
          <a:lstStyle/>
          <a:p>
            <a:r>
              <a:rPr lang="en-US" dirty="0" smtClean="0"/>
              <a:t>Be Realistic</a:t>
            </a:r>
            <a:endParaRPr lang="en-US" dirty="0"/>
          </a:p>
        </p:txBody>
      </p:sp>
      <p:pic>
        <p:nvPicPr>
          <p:cNvPr id="4" name="Picture 3" descr="logo.JPG"/>
          <p:cNvPicPr>
            <a:picLocks noChangeAspect="1"/>
          </p:cNvPicPr>
          <p:nvPr/>
        </p:nvPicPr>
        <p:blipFill>
          <a:blip r:embed="rId2" cstate="print"/>
          <a:stretch>
            <a:fillRect/>
          </a:stretch>
        </p:blipFill>
        <p:spPr>
          <a:xfrm>
            <a:off x="5943600" y="6172200"/>
            <a:ext cx="3019425" cy="47625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endParaRPr lang="en-US" dirty="0" smtClean="0"/>
          </a:p>
          <a:p>
            <a:r>
              <a:rPr lang="en-CA" sz="3000" dirty="0" smtClean="0"/>
              <a:t>Will your children or grandchildren be able to fund and make use of the cottage? </a:t>
            </a:r>
          </a:p>
          <a:p>
            <a:endParaRPr lang="en-CA" sz="3000" dirty="0" smtClean="0"/>
          </a:p>
          <a:p>
            <a:r>
              <a:rPr lang="en-CA" sz="3000" dirty="0" smtClean="0"/>
              <a:t>Will they live elsewhere?</a:t>
            </a:r>
          </a:p>
          <a:p>
            <a:pPr>
              <a:buNone/>
            </a:pPr>
            <a:endParaRPr lang="en-US" sz="3000" dirty="0" smtClean="0"/>
          </a:p>
          <a:p>
            <a:r>
              <a:rPr lang="en-CA" sz="3000" dirty="0" smtClean="0"/>
              <a:t>Is your estate large enough to compensate the children who do not receive the cottage? </a:t>
            </a:r>
            <a:endParaRPr lang="en-US" sz="3000" dirty="0" smtClean="0"/>
          </a:p>
          <a:p>
            <a:endParaRPr lang="en-US" dirty="0"/>
          </a:p>
        </p:txBody>
      </p:sp>
      <p:sp>
        <p:nvSpPr>
          <p:cNvPr id="3" name="Title 2"/>
          <p:cNvSpPr>
            <a:spLocks noGrp="1"/>
          </p:cNvSpPr>
          <p:nvPr>
            <p:ph type="title"/>
          </p:nvPr>
        </p:nvSpPr>
        <p:spPr/>
        <p:txBody>
          <a:bodyPr>
            <a:noAutofit/>
          </a:bodyPr>
          <a:lstStyle/>
          <a:p>
            <a:r>
              <a:rPr lang="en-US" sz="3700" dirty="0" smtClean="0"/>
              <a:t>What to Consider…</a:t>
            </a:r>
            <a:endParaRPr lang="en-US" sz="3700" dirty="0"/>
          </a:p>
        </p:txBody>
      </p:sp>
      <p:pic>
        <p:nvPicPr>
          <p:cNvPr id="4" name="Picture 3" descr="logo.JPG"/>
          <p:cNvPicPr>
            <a:picLocks noChangeAspect="1"/>
          </p:cNvPicPr>
          <p:nvPr/>
        </p:nvPicPr>
        <p:blipFill>
          <a:blip r:embed="rId2" cstate="print"/>
          <a:stretch>
            <a:fillRect/>
          </a:stretch>
        </p:blipFill>
        <p:spPr>
          <a:xfrm>
            <a:off x="5943600" y="6172200"/>
            <a:ext cx="3019425" cy="47625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066800"/>
            <a:ext cx="8229600" cy="4525963"/>
          </a:xfrm>
        </p:spPr>
        <p:txBody>
          <a:bodyPr/>
          <a:lstStyle/>
          <a:p>
            <a:endParaRPr lang="en-US" dirty="0" smtClean="0"/>
          </a:p>
          <a:p>
            <a:r>
              <a:rPr lang="en-CA" sz="3000" dirty="0" smtClean="0"/>
              <a:t>Appreciated property values = significant tax bills.  Can your estate afford this tax liability?</a:t>
            </a:r>
          </a:p>
          <a:p>
            <a:endParaRPr lang="en-US" sz="3000" dirty="0" smtClean="0"/>
          </a:p>
          <a:p>
            <a:r>
              <a:rPr lang="en-CA" sz="3000" dirty="0" smtClean="0"/>
              <a:t>Remember a Maintenance Fund</a:t>
            </a:r>
          </a:p>
          <a:p>
            <a:endParaRPr lang="en-CA" sz="3000" dirty="0" smtClean="0"/>
          </a:p>
          <a:p>
            <a:r>
              <a:rPr lang="en-CA" sz="3000" dirty="0" smtClean="0"/>
              <a:t>Future legal, professional and administrative fees</a:t>
            </a:r>
            <a:endParaRPr lang="en-US" sz="3000" dirty="0" smtClean="0"/>
          </a:p>
          <a:p>
            <a:endParaRPr lang="en-US" dirty="0"/>
          </a:p>
        </p:txBody>
      </p:sp>
      <p:sp>
        <p:nvSpPr>
          <p:cNvPr id="3" name="Title 2"/>
          <p:cNvSpPr>
            <a:spLocks noGrp="1"/>
          </p:cNvSpPr>
          <p:nvPr>
            <p:ph type="title"/>
          </p:nvPr>
        </p:nvSpPr>
        <p:spPr/>
        <p:txBody>
          <a:bodyPr>
            <a:noAutofit/>
          </a:bodyPr>
          <a:lstStyle/>
          <a:p>
            <a:r>
              <a:rPr lang="en-US" sz="3700" dirty="0" smtClean="0"/>
              <a:t>Sell the “blasted” Cottage</a:t>
            </a:r>
            <a:endParaRPr lang="en-US" sz="3700" dirty="0"/>
          </a:p>
        </p:txBody>
      </p:sp>
      <p:pic>
        <p:nvPicPr>
          <p:cNvPr id="4" name="Picture 3" descr="logo.JPG"/>
          <p:cNvPicPr>
            <a:picLocks noChangeAspect="1"/>
          </p:cNvPicPr>
          <p:nvPr/>
        </p:nvPicPr>
        <p:blipFill>
          <a:blip r:embed="rId2" cstate="print"/>
          <a:stretch>
            <a:fillRect/>
          </a:stretch>
        </p:blipFill>
        <p:spPr>
          <a:xfrm>
            <a:off x="5943600" y="6172200"/>
            <a:ext cx="3019425" cy="47625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What are the Options?</a:t>
            </a:r>
            <a:endParaRPr lang="en-CA" b="1" dirty="0"/>
          </a:p>
        </p:txBody>
      </p:sp>
      <p:sp>
        <p:nvSpPr>
          <p:cNvPr id="3" name="Content Placeholder 2"/>
          <p:cNvSpPr>
            <a:spLocks noGrp="1"/>
          </p:cNvSpPr>
          <p:nvPr>
            <p:ph idx="1"/>
          </p:nvPr>
        </p:nvSpPr>
        <p:spPr/>
        <p:txBody>
          <a:bodyPr>
            <a:normAutofit/>
          </a:bodyPr>
          <a:lstStyle/>
          <a:p>
            <a:pPr algn="just"/>
            <a:r>
              <a:rPr lang="en-CA" dirty="0" smtClean="0"/>
              <a:t>Wait Until Death and…</a:t>
            </a:r>
          </a:p>
          <a:p>
            <a:pPr lvl="1" algn="just">
              <a:buFont typeface="Wingdings" panose="05000000000000000000" pitchFamily="2" charset="2"/>
              <a:buChar char="Ø"/>
            </a:pPr>
            <a:r>
              <a:rPr lang="en-CA" dirty="0" smtClean="0"/>
              <a:t>Leave discretion to the Executors</a:t>
            </a:r>
          </a:p>
          <a:p>
            <a:pPr lvl="1" algn="just">
              <a:buFont typeface="Wingdings" panose="05000000000000000000" pitchFamily="2" charset="2"/>
              <a:buChar char="Ø"/>
            </a:pPr>
            <a:r>
              <a:rPr lang="en-CA" dirty="0" smtClean="0"/>
              <a:t>Direct that the cottage be sold by the Executors</a:t>
            </a:r>
          </a:p>
          <a:p>
            <a:pPr lvl="1" algn="just">
              <a:buFont typeface="Wingdings" panose="05000000000000000000" pitchFamily="2" charset="2"/>
              <a:buChar char="Ø"/>
            </a:pPr>
            <a:r>
              <a:rPr lang="en-CA" dirty="0" smtClean="0"/>
              <a:t>Gift the cottage to one or more children</a:t>
            </a:r>
          </a:p>
          <a:p>
            <a:pPr lvl="1" algn="just">
              <a:buFont typeface="Wingdings" panose="05000000000000000000" pitchFamily="2" charset="2"/>
              <a:buChar char="Ø"/>
            </a:pPr>
            <a:r>
              <a:rPr lang="en-CA" dirty="0" smtClean="0"/>
              <a:t>Create a trust for the cottage with a maintenance fund for one or more children</a:t>
            </a:r>
          </a:p>
          <a:p>
            <a:pPr lvl="1" algn="just">
              <a:buFont typeface="Wingdings" panose="05000000000000000000" pitchFamily="2" charset="2"/>
              <a:buChar char="Ø"/>
            </a:pPr>
            <a:r>
              <a:rPr lang="en-CA" dirty="0" smtClean="0"/>
              <a:t>Delay distribution for some period of time so that the children can decide and during that period hold in trust </a:t>
            </a:r>
          </a:p>
          <a:p>
            <a:pPr lvl="1" algn="just">
              <a:buFont typeface="Wingdings" panose="05000000000000000000" pitchFamily="2" charset="2"/>
              <a:buChar char="Ø"/>
            </a:pPr>
            <a:r>
              <a:rPr lang="en-CA" dirty="0" smtClean="0"/>
              <a:t>Donate it to a charity approved by the Minister of the Environment</a:t>
            </a:r>
            <a:endParaRPr lang="en-CA" dirty="0"/>
          </a:p>
        </p:txBody>
      </p:sp>
      <p:pic>
        <p:nvPicPr>
          <p:cNvPr id="5" name="Picture 4" descr="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5960020"/>
            <a:ext cx="1259632" cy="897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08177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Selling the cottage now may be the best option</a:t>
            </a:r>
          </a:p>
          <a:p>
            <a:endParaRPr lang="en-US" dirty="0" smtClean="0"/>
          </a:p>
          <a:p>
            <a:r>
              <a:rPr lang="en-US" dirty="0" smtClean="0"/>
              <a:t>It may force the hands of your children </a:t>
            </a:r>
          </a:p>
          <a:p>
            <a:endParaRPr lang="en-US" dirty="0" smtClean="0"/>
          </a:p>
          <a:p>
            <a:r>
              <a:rPr lang="en-US" dirty="0" smtClean="0"/>
              <a:t>However, the process may be unfair if not all children earn the same income</a:t>
            </a:r>
            <a:endParaRPr lang="en-US" dirty="0"/>
          </a:p>
        </p:txBody>
      </p:sp>
      <p:sp>
        <p:nvSpPr>
          <p:cNvPr id="3" name="Title 2"/>
          <p:cNvSpPr>
            <a:spLocks noGrp="1"/>
          </p:cNvSpPr>
          <p:nvPr>
            <p:ph type="title"/>
          </p:nvPr>
        </p:nvSpPr>
        <p:spPr/>
        <p:txBody>
          <a:bodyPr/>
          <a:lstStyle/>
          <a:p>
            <a:r>
              <a:rPr lang="en-US" dirty="0" smtClean="0"/>
              <a:t>Sell the “blasted” Cottage</a:t>
            </a:r>
            <a:endParaRPr lang="en-US" dirty="0"/>
          </a:p>
        </p:txBody>
      </p:sp>
      <p:pic>
        <p:nvPicPr>
          <p:cNvPr id="4" name="Picture 3" descr="logo.JPG"/>
          <p:cNvPicPr>
            <a:picLocks noChangeAspect="1"/>
          </p:cNvPicPr>
          <p:nvPr/>
        </p:nvPicPr>
        <p:blipFill>
          <a:blip r:embed="rId2" cstate="print"/>
          <a:stretch>
            <a:fillRect/>
          </a:stretch>
        </p:blipFill>
        <p:spPr>
          <a:xfrm>
            <a:off x="5943600" y="6172200"/>
            <a:ext cx="3019425" cy="476250"/>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a:endParaRPr lang="en-US" dirty="0" smtClean="0"/>
          </a:p>
          <a:p>
            <a:pPr lvl="1"/>
            <a:r>
              <a:rPr lang="en-US" dirty="0" smtClean="0"/>
              <a:t>Shared ownership raises many issues</a:t>
            </a:r>
          </a:p>
          <a:p>
            <a:pPr lvl="1"/>
            <a:endParaRPr lang="en-US" dirty="0" smtClean="0"/>
          </a:p>
          <a:p>
            <a:pPr lvl="1"/>
            <a:r>
              <a:rPr lang="en-US" dirty="0" smtClean="0"/>
              <a:t>Who decides the schedule for sharing the cottage? </a:t>
            </a:r>
          </a:p>
          <a:p>
            <a:pPr lvl="1">
              <a:buNone/>
            </a:pPr>
            <a:endParaRPr lang="en-US" dirty="0" smtClean="0"/>
          </a:p>
          <a:p>
            <a:pPr lvl="1"/>
            <a:r>
              <a:rPr lang="en-US" dirty="0" smtClean="0"/>
              <a:t>Can two families share the cottage during the same weekend? Can siblings invite guests without permission?</a:t>
            </a:r>
          </a:p>
          <a:p>
            <a:pPr lvl="1">
              <a:buNone/>
            </a:pPr>
            <a:endParaRPr lang="en-US" dirty="0" smtClean="0"/>
          </a:p>
        </p:txBody>
      </p:sp>
      <p:sp>
        <p:nvSpPr>
          <p:cNvPr id="3" name="Title 2"/>
          <p:cNvSpPr>
            <a:spLocks noGrp="1"/>
          </p:cNvSpPr>
          <p:nvPr>
            <p:ph type="title"/>
          </p:nvPr>
        </p:nvSpPr>
        <p:spPr/>
        <p:txBody>
          <a:bodyPr>
            <a:normAutofit fontScale="90000"/>
          </a:bodyPr>
          <a:lstStyle/>
          <a:p>
            <a:r>
              <a:rPr lang="en-US" dirty="0" smtClean="0"/>
              <a:t>Shared Ownership – Solve the Issues Now</a:t>
            </a:r>
            <a:endParaRPr lang="en-US" dirty="0"/>
          </a:p>
        </p:txBody>
      </p:sp>
      <p:pic>
        <p:nvPicPr>
          <p:cNvPr id="4" name="Picture 3" descr="logo.JPG"/>
          <p:cNvPicPr>
            <a:picLocks noChangeAspect="1"/>
          </p:cNvPicPr>
          <p:nvPr/>
        </p:nvPicPr>
        <p:blipFill>
          <a:blip r:embed="rId2" cstate="print"/>
          <a:stretch>
            <a:fillRect/>
          </a:stretch>
        </p:blipFill>
        <p:spPr>
          <a:xfrm>
            <a:off x="5943600" y="6172200"/>
            <a:ext cx="3019425" cy="476250"/>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endParaRPr lang="en-US" dirty="0" smtClean="0"/>
          </a:p>
          <a:p>
            <a:pPr lvl="1"/>
            <a:r>
              <a:rPr lang="en-US" dirty="0" smtClean="0"/>
              <a:t>Different families = different personalities: the retreat weekend vs. the party weekend</a:t>
            </a:r>
          </a:p>
          <a:p>
            <a:pPr lvl="1">
              <a:buNone/>
            </a:pPr>
            <a:endParaRPr lang="en-US" dirty="0" smtClean="0"/>
          </a:p>
          <a:p>
            <a:pPr lvl="1"/>
            <a:r>
              <a:rPr lang="en-US" dirty="0" smtClean="0"/>
              <a:t>How will expenses be paid? Who pays for home improvements, damage to the property, new furniture</a:t>
            </a:r>
          </a:p>
          <a:p>
            <a:pPr lvl="1"/>
            <a:endParaRPr lang="en-US" dirty="0" smtClean="0"/>
          </a:p>
          <a:p>
            <a:pPr lvl="1"/>
            <a:r>
              <a:rPr lang="en-US" dirty="0" smtClean="0"/>
              <a:t>What if one sibling cannot afford to contribute?</a:t>
            </a:r>
          </a:p>
          <a:p>
            <a:endParaRPr lang="en-US" dirty="0"/>
          </a:p>
        </p:txBody>
      </p:sp>
      <p:sp>
        <p:nvSpPr>
          <p:cNvPr id="3" name="Title 2"/>
          <p:cNvSpPr>
            <a:spLocks noGrp="1"/>
          </p:cNvSpPr>
          <p:nvPr>
            <p:ph type="title"/>
          </p:nvPr>
        </p:nvSpPr>
        <p:spPr/>
        <p:txBody>
          <a:bodyPr>
            <a:normAutofit fontScale="90000"/>
          </a:bodyPr>
          <a:lstStyle/>
          <a:p>
            <a:r>
              <a:rPr lang="en-US" dirty="0" smtClean="0"/>
              <a:t>Problems with Shared Ownership</a:t>
            </a:r>
            <a:endParaRPr lang="en-US" dirty="0"/>
          </a:p>
        </p:txBody>
      </p:sp>
      <p:pic>
        <p:nvPicPr>
          <p:cNvPr id="4" name="Picture 3" descr="logo.JPG"/>
          <p:cNvPicPr>
            <a:picLocks noChangeAspect="1"/>
          </p:cNvPicPr>
          <p:nvPr/>
        </p:nvPicPr>
        <p:blipFill>
          <a:blip r:embed="rId2" cstate="print"/>
          <a:stretch>
            <a:fillRect/>
          </a:stretch>
        </p:blipFill>
        <p:spPr>
          <a:xfrm>
            <a:off x="5943600" y="6172200"/>
            <a:ext cx="3019425" cy="476250"/>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800" dirty="0" smtClean="0"/>
              <a:t>The Bidding Process: Plan it Ahead of Time</a:t>
            </a:r>
            <a:endParaRPr lang="en-US" dirty="0" smtClean="0"/>
          </a:p>
          <a:p>
            <a:endParaRPr lang="en-US" dirty="0" smtClean="0"/>
          </a:p>
          <a:p>
            <a:pPr lvl="1"/>
            <a:r>
              <a:rPr lang="en-CA" sz="2400" dirty="0" smtClean="0"/>
              <a:t>When siblings compete to buy the family cottage problems can arise</a:t>
            </a:r>
          </a:p>
          <a:p>
            <a:pPr lvl="1"/>
            <a:endParaRPr lang="en-CA" sz="2400" dirty="0" smtClean="0"/>
          </a:p>
          <a:p>
            <a:pPr lvl="1"/>
            <a:r>
              <a:rPr lang="en-CA" sz="2400" dirty="0" smtClean="0"/>
              <a:t>It is difficult to think of a bidding process that does not alienate at least one child</a:t>
            </a:r>
          </a:p>
          <a:p>
            <a:pPr lvl="1"/>
            <a:endParaRPr lang="en-US" sz="2400" dirty="0" smtClean="0"/>
          </a:p>
          <a:p>
            <a:pPr lvl="1"/>
            <a:r>
              <a:rPr lang="en-CA" sz="2400" i="1" dirty="0" err="1" smtClean="0"/>
              <a:t>Aitken</a:t>
            </a:r>
            <a:r>
              <a:rPr lang="en-CA" sz="2400" i="1" dirty="0" smtClean="0"/>
              <a:t> v. </a:t>
            </a:r>
            <a:r>
              <a:rPr lang="en-CA" sz="2400" i="1" dirty="0" err="1" smtClean="0"/>
              <a:t>Trainor</a:t>
            </a:r>
            <a:r>
              <a:rPr lang="en-CA" sz="2400" dirty="0" smtClean="0"/>
              <a:t> (2002)</a:t>
            </a:r>
            <a:endParaRPr lang="en-US" sz="2400" dirty="0" smtClean="0"/>
          </a:p>
          <a:p>
            <a:pPr lvl="2"/>
            <a:r>
              <a:rPr lang="en-CA" sz="2400" dirty="0" smtClean="0"/>
              <a:t>Mother died intestate and left 9 children</a:t>
            </a:r>
          </a:p>
          <a:p>
            <a:pPr lvl="2"/>
            <a:endParaRPr lang="en-US" sz="2400" dirty="0" smtClean="0"/>
          </a:p>
          <a:p>
            <a:pPr lvl="2"/>
            <a:r>
              <a:rPr lang="en-CA" sz="2400" dirty="0" smtClean="0"/>
              <a:t>Two brothers (Terrence and Thomas) were appointed as estate trustees</a:t>
            </a:r>
            <a:endParaRPr lang="en-US" sz="2400" dirty="0" smtClean="0"/>
          </a:p>
          <a:p>
            <a:endParaRPr lang="en-US" sz="2800" dirty="0" smtClean="0"/>
          </a:p>
        </p:txBody>
      </p:sp>
      <p:sp>
        <p:nvSpPr>
          <p:cNvPr id="3" name="Title 2"/>
          <p:cNvSpPr>
            <a:spLocks noGrp="1"/>
          </p:cNvSpPr>
          <p:nvPr>
            <p:ph type="title"/>
          </p:nvPr>
        </p:nvSpPr>
        <p:spPr/>
        <p:txBody>
          <a:bodyPr>
            <a:normAutofit/>
          </a:bodyPr>
          <a:lstStyle/>
          <a:p>
            <a:r>
              <a:rPr lang="en-US" dirty="0" smtClean="0"/>
              <a:t>Litigation Cases</a:t>
            </a:r>
            <a:endParaRPr lang="en-US" dirty="0"/>
          </a:p>
        </p:txBody>
      </p:sp>
      <p:pic>
        <p:nvPicPr>
          <p:cNvPr id="4" name="Picture 3" descr="logo.JPG"/>
          <p:cNvPicPr>
            <a:picLocks noChangeAspect="1"/>
          </p:cNvPicPr>
          <p:nvPr/>
        </p:nvPicPr>
        <p:blipFill>
          <a:blip r:embed="rId2" cstate="print"/>
          <a:stretch>
            <a:fillRect/>
          </a:stretch>
        </p:blipFill>
        <p:spPr>
          <a:xfrm>
            <a:off x="5943600" y="6172200"/>
            <a:ext cx="3019425" cy="476250"/>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pPr lvl="1"/>
            <a:r>
              <a:rPr lang="en-CA" sz="2200" dirty="0" smtClean="0"/>
              <a:t>Sister, Mary, wanted to purchase the cottage</a:t>
            </a:r>
          </a:p>
          <a:p>
            <a:pPr lvl="1">
              <a:buNone/>
            </a:pPr>
            <a:endParaRPr lang="en-US" sz="2200" dirty="0" smtClean="0"/>
          </a:p>
          <a:p>
            <a:pPr lvl="1"/>
            <a:r>
              <a:rPr lang="en-CA" sz="2200" dirty="0" smtClean="0"/>
              <a:t>Two brothers, David and Dennis, also wanted to purchase the cottage</a:t>
            </a:r>
          </a:p>
          <a:p>
            <a:pPr lvl="1"/>
            <a:endParaRPr lang="en-US" sz="2200" dirty="0" smtClean="0"/>
          </a:p>
          <a:p>
            <a:pPr lvl="1"/>
            <a:r>
              <a:rPr lang="en-CA" sz="2200" dirty="0" smtClean="0"/>
              <a:t>Terrence and Thomas wrote out the terms of the bidding process, including a minimum acceptable price and a short timeframe for the bidding. They involved a local lawyer in the process as Terrence and Thomas resided in the United States</a:t>
            </a:r>
            <a:endParaRPr lang="en-US" sz="2200" dirty="0" smtClean="0"/>
          </a:p>
          <a:p>
            <a:endParaRPr lang="en-US" dirty="0"/>
          </a:p>
        </p:txBody>
      </p:sp>
      <p:sp>
        <p:nvSpPr>
          <p:cNvPr id="3" name="Title 2"/>
          <p:cNvSpPr>
            <a:spLocks noGrp="1"/>
          </p:cNvSpPr>
          <p:nvPr>
            <p:ph type="title"/>
          </p:nvPr>
        </p:nvSpPr>
        <p:spPr/>
        <p:txBody>
          <a:bodyPr/>
          <a:lstStyle/>
          <a:p>
            <a:endParaRPr lang="en-US" dirty="0"/>
          </a:p>
        </p:txBody>
      </p:sp>
      <p:pic>
        <p:nvPicPr>
          <p:cNvPr id="4" name="Picture 3" descr="logo.JPG"/>
          <p:cNvPicPr>
            <a:picLocks noChangeAspect="1"/>
          </p:cNvPicPr>
          <p:nvPr/>
        </p:nvPicPr>
        <p:blipFill>
          <a:blip r:embed="rId2" cstate="print"/>
          <a:stretch>
            <a:fillRect/>
          </a:stretch>
        </p:blipFill>
        <p:spPr>
          <a:xfrm>
            <a:off x="5943600" y="6172200"/>
            <a:ext cx="3019425" cy="476250"/>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endParaRPr lang="en-US" sz="2200" dirty="0" smtClean="0"/>
          </a:p>
          <a:p>
            <a:pPr lvl="1"/>
            <a:r>
              <a:rPr lang="en-CA" sz="2200" dirty="0" smtClean="0"/>
              <a:t>Mary’s bid had the wrong date and was declared null and void</a:t>
            </a:r>
          </a:p>
          <a:p>
            <a:pPr lvl="1">
              <a:buNone/>
            </a:pPr>
            <a:endParaRPr lang="en-US" sz="2200" dirty="0" smtClean="0"/>
          </a:p>
          <a:p>
            <a:pPr lvl="1"/>
            <a:r>
              <a:rPr lang="en-CA" sz="2200" dirty="0" smtClean="0"/>
              <a:t>David and Dennis’ bid was “$1,000 over and above the highest bid”.  As there were no other valid bidders, this bid was also dismissed</a:t>
            </a:r>
          </a:p>
          <a:p>
            <a:pPr lvl="1">
              <a:buNone/>
            </a:pPr>
            <a:endParaRPr lang="en-US" sz="2200" dirty="0" smtClean="0"/>
          </a:p>
          <a:p>
            <a:pPr lvl="1"/>
            <a:r>
              <a:rPr lang="en-CA" sz="2200" dirty="0" smtClean="0"/>
              <a:t>David and Dennis made a subsequent bid of $117,000.  Mary made a bid for $120,000.  The estate rejected Mary’s bid and accepted David and Dennis’ bid as “this offer was in the long term best interest in the estate”</a:t>
            </a:r>
            <a:endParaRPr lang="en-US" sz="2200" dirty="0" smtClean="0"/>
          </a:p>
          <a:p>
            <a:endParaRPr lang="en-US" dirty="0"/>
          </a:p>
        </p:txBody>
      </p:sp>
      <p:sp>
        <p:nvSpPr>
          <p:cNvPr id="3" name="Title 2"/>
          <p:cNvSpPr>
            <a:spLocks noGrp="1"/>
          </p:cNvSpPr>
          <p:nvPr>
            <p:ph type="title"/>
          </p:nvPr>
        </p:nvSpPr>
        <p:spPr/>
        <p:txBody>
          <a:bodyPr/>
          <a:lstStyle/>
          <a:p>
            <a:endParaRPr lang="en-US" dirty="0"/>
          </a:p>
        </p:txBody>
      </p:sp>
      <p:pic>
        <p:nvPicPr>
          <p:cNvPr id="4" name="Picture 3" descr="logo.JPG"/>
          <p:cNvPicPr>
            <a:picLocks noChangeAspect="1"/>
          </p:cNvPicPr>
          <p:nvPr/>
        </p:nvPicPr>
        <p:blipFill>
          <a:blip r:embed="rId2" cstate="print"/>
          <a:stretch>
            <a:fillRect/>
          </a:stretch>
        </p:blipFill>
        <p:spPr>
          <a:xfrm>
            <a:off x="5943600" y="6172200"/>
            <a:ext cx="3019425" cy="476250"/>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smtClean="0"/>
          </a:p>
          <a:p>
            <a:pPr lvl="1"/>
            <a:r>
              <a:rPr lang="en-CA" sz="2200" dirty="0" smtClean="0"/>
              <a:t>Mary claimed she was unfairly treated in the bidding for the cottage and obtained a certificate of pending litigation (</a:t>
            </a:r>
            <a:r>
              <a:rPr lang="en-CA" sz="2200" b="1" dirty="0" smtClean="0"/>
              <a:t>CPL</a:t>
            </a:r>
            <a:r>
              <a:rPr lang="en-CA" sz="2200" dirty="0" smtClean="0"/>
              <a:t>) on the cottage</a:t>
            </a:r>
          </a:p>
          <a:p>
            <a:pPr lvl="1"/>
            <a:endParaRPr lang="en-CA" sz="2200" dirty="0" smtClean="0"/>
          </a:p>
          <a:p>
            <a:pPr lvl="1"/>
            <a:r>
              <a:rPr lang="en-CA" sz="2200" dirty="0" smtClean="0"/>
              <a:t>Terrence and Thomas sought that the CPL be vacated. The issue was set down for trial</a:t>
            </a:r>
          </a:p>
          <a:p>
            <a:pPr lvl="1"/>
            <a:endParaRPr lang="en-US" sz="2200" dirty="0" smtClean="0"/>
          </a:p>
          <a:p>
            <a:pPr lvl="1"/>
            <a:r>
              <a:rPr lang="en-CA" sz="2200" dirty="0" smtClean="0"/>
              <a:t>Litigation resulted in a deterioration of the family relationships, costs to the estate, possible costs to the parties, and a prohibition on the use of the property until all litigation was solved</a:t>
            </a:r>
            <a:endParaRPr lang="en-US" sz="2200" dirty="0" smtClean="0"/>
          </a:p>
          <a:p>
            <a:endParaRPr lang="en-US" dirty="0"/>
          </a:p>
        </p:txBody>
      </p:sp>
      <p:sp>
        <p:nvSpPr>
          <p:cNvPr id="3" name="Title 2"/>
          <p:cNvSpPr>
            <a:spLocks noGrp="1"/>
          </p:cNvSpPr>
          <p:nvPr>
            <p:ph type="title"/>
          </p:nvPr>
        </p:nvSpPr>
        <p:spPr/>
        <p:txBody>
          <a:bodyPr/>
          <a:lstStyle/>
          <a:p>
            <a:endParaRPr lang="en-US" dirty="0"/>
          </a:p>
        </p:txBody>
      </p:sp>
      <p:pic>
        <p:nvPicPr>
          <p:cNvPr id="4" name="Picture 3" descr="logo.JPG"/>
          <p:cNvPicPr>
            <a:picLocks noChangeAspect="1"/>
          </p:cNvPicPr>
          <p:nvPr/>
        </p:nvPicPr>
        <p:blipFill>
          <a:blip r:embed="rId2" cstate="print"/>
          <a:stretch>
            <a:fillRect/>
          </a:stretch>
        </p:blipFill>
        <p:spPr>
          <a:xfrm>
            <a:off x="5943600" y="6172200"/>
            <a:ext cx="3019425" cy="476250"/>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CA" sz="2800" dirty="0"/>
              <a:t>What if there is insufficient cash flow to pay expenses? </a:t>
            </a:r>
          </a:p>
          <a:p>
            <a:pPr algn="just"/>
            <a:r>
              <a:rPr lang="en-CA" sz="2800" dirty="0"/>
              <a:t>Change of use issues if cottage is rented to cover expenses</a:t>
            </a:r>
          </a:p>
          <a:p>
            <a:pPr algn="just"/>
            <a:r>
              <a:rPr lang="en-US" sz="2800" dirty="0"/>
              <a:t>Deemed to have disposed of the property for proceeds of disposition equal to the fair market value of the property and to have reacquired it immediately thereafter at a cost equal to that fair market value. </a:t>
            </a:r>
            <a:endParaRPr lang="en-CA" sz="2800" dirty="0"/>
          </a:p>
          <a:p>
            <a:endParaRPr lang="en-CA" dirty="0"/>
          </a:p>
        </p:txBody>
      </p:sp>
      <p:sp>
        <p:nvSpPr>
          <p:cNvPr id="3" name="Title 2"/>
          <p:cNvSpPr>
            <a:spLocks noGrp="1"/>
          </p:cNvSpPr>
          <p:nvPr>
            <p:ph type="title"/>
          </p:nvPr>
        </p:nvSpPr>
        <p:spPr/>
        <p:txBody>
          <a:bodyPr/>
          <a:lstStyle/>
          <a:p>
            <a:r>
              <a:rPr lang="en-CA" dirty="0"/>
              <a:t>Beware – Change of Use!</a:t>
            </a:r>
          </a:p>
        </p:txBody>
      </p:sp>
      <p:pic>
        <p:nvPicPr>
          <p:cNvPr id="4" name="Picture 4" descr="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4368" y="5960020"/>
            <a:ext cx="1259632" cy="897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391623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en-US" sz="2800" dirty="0"/>
              <a:t>An election can be filed under subsection 45(2) of the ITA to defer the gain if there is a complete change of use provided that the election is filed in the taxation year in which the change of use occurred. </a:t>
            </a:r>
          </a:p>
          <a:p>
            <a:pPr algn="just"/>
            <a:endParaRPr lang="en-US" sz="2800" dirty="0"/>
          </a:p>
          <a:p>
            <a:pPr algn="just"/>
            <a:r>
              <a:rPr lang="en-US" sz="2800" dirty="0"/>
              <a:t>However, if the income producing element is ancillary to the main use of the property, there has been no structural change to the property and capital cost allowance has not been claimed, CRA will not consider that there has been a disposition. See Technical Interpretation 2010-036045 September 16, 2011</a:t>
            </a:r>
            <a:endParaRPr lang="en-CA" sz="2800" dirty="0"/>
          </a:p>
          <a:p>
            <a:endParaRPr lang="en-CA" dirty="0"/>
          </a:p>
        </p:txBody>
      </p:sp>
      <p:sp>
        <p:nvSpPr>
          <p:cNvPr id="3" name="Title 2"/>
          <p:cNvSpPr>
            <a:spLocks noGrp="1"/>
          </p:cNvSpPr>
          <p:nvPr>
            <p:ph type="title"/>
          </p:nvPr>
        </p:nvSpPr>
        <p:spPr/>
        <p:txBody>
          <a:bodyPr/>
          <a:lstStyle/>
          <a:p>
            <a:r>
              <a:rPr lang="en-CA" dirty="0" smtClean="0"/>
              <a:t>			Election </a:t>
            </a:r>
            <a:endParaRPr lang="en-CA" dirty="0"/>
          </a:p>
        </p:txBody>
      </p:sp>
      <p:pic>
        <p:nvPicPr>
          <p:cNvPr id="4" name="Picture 4" descr="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4368" y="5960020"/>
            <a:ext cx="1259632" cy="897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38127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a:t>A gift of land if it is ecologically sensitive land</a:t>
            </a:r>
          </a:p>
          <a:p>
            <a:r>
              <a:rPr lang="en-CA" dirty="0"/>
              <a:t>Benefits:</a:t>
            </a:r>
          </a:p>
          <a:p>
            <a:pPr lvl="1">
              <a:buFont typeface="Wingdings" panose="05000000000000000000" pitchFamily="2" charset="2"/>
              <a:buChar char="Ø"/>
            </a:pPr>
            <a:r>
              <a:rPr lang="en-CA" dirty="0"/>
              <a:t>Charitable tax receipt up to 100 percent of income</a:t>
            </a:r>
          </a:p>
          <a:p>
            <a:pPr lvl="1">
              <a:buFont typeface="Wingdings" panose="05000000000000000000" pitchFamily="2" charset="2"/>
              <a:buChar char="Ø"/>
            </a:pPr>
            <a:r>
              <a:rPr lang="en-CA" dirty="0"/>
              <a:t>Nil capital gains rate</a:t>
            </a:r>
          </a:p>
          <a:p>
            <a:pPr lvl="1">
              <a:buFont typeface="Wingdings" panose="05000000000000000000" pitchFamily="2" charset="2"/>
              <a:buChar char="Ø"/>
            </a:pPr>
            <a:r>
              <a:rPr lang="en-CA" dirty="0"/>
              <a:t>Carry forward of credit for 10 years</a:t>
            </a:r>
          </a:p>
          <a:p>
            <a:pPr lvl="1">
              <a:buFont typeface="Wingdings" panose="05000000000000000000" pitchFamily="2" charset="2"/>
              <a:buChar char="Ø"/>
            </a:pPr>
            <a:r>
              <a:rPr lang="en-CA" dirty="0"/>
              <a:t>Flexibility for a graduated rate estate </a:t>
            </a:r>
          </a:p>
          <a:p>
            <a:endParaRPr lang="en-CA" dirty="0"/>
          </a:p>
        </p:txBody>
      </p:sp>
      <p:sp>
        <p:nvSpPr>
          <p:cNvPr id="3" name="Title 2"/>
          <p:cNvSpPr>
            <a:spLocks noGrp="1"/>
          </p:cNvSpPr>
          <p:nvPr>
            <p:ph type="title"/>
          </p:nvPr>
        </p:nvSpPr>
        <p:spPr/>
        <p:txBody>
          <a:bodyPr/>
          <a:lstStyle/>
          <a:p>
            <a:r>
              <a:rPr lang="en-CA" dirty="0" smtClean="0"/>
              <a:t>	Other </a:t>
            </a:r>
            <a:r>
              <a:rPr lang="en-CA" dirty="0"/>
              <a:t>Options?</a:t>
            </a:r>
          </a:p>
        </p:txBody>
      </p:sp>
      <p:pic>
        <p:nvPicPr>
          <p:cNvPr id="4" name="Picture 4" descr="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352" y="5857352"/>
            <a:ext cx="1403648" cy="1000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47201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539552" y="1441687"/>
            <a:ext cx="7437512" cy="4525963"/>
          </a:xfrm>
        </p:spPr>
        <p:txBody>
          <a:bodyPr>
            <a:normAutofit/>
          </a:bodyPr>
          <a:lstStyle/>
          <a:p>
            <a:pPr algn="just"/>
            <a:r>
              <a:rPr lang="en-CA" dirty="0" smtClean="0"/>
              <a:t>Deal with it during lifetime…</a:t>
            </a:r>
          </a:p>
          <a:p>
            <a:pPr lvl="1" algn="just">
              <a:buFont typeface="Wingdings" panose="05000000000000000000" pitchFamily="2" charset="2"/>
              <a:buChar char="Ø"/>
            </a:pPr>
            <a:r>
              <a:rPr lang="en-CA" dirty="0" smtClean="0"/>
              <a:t>Gift to a child or children</a:t>
            </a:r>
          </a:p>
          <a:p>
            <a:pPr lvl="1" algn="just">
              <a:buFont typeface="Wingdings" panose="05000000000000000000" pitchFamily="2" charset="2"/>
              <a:buChar char="Ø"/>
            </a:pPr>
            <a:r>
              <a:rPr lang="en-CA" dirty="0" smtClean="0"/>
              <a:t>Sale to a child or children at full value or for lesser value</a:t>
            </a:r>
          </a:p>
          <a:p>
            <a:pPr lvl="1" algn="just">
              <a:buFont typeface="Wingdings" panose="05000000000000000000" pitchFamily="2" charset="2"/>
              <a:buChar char="Ø"/>
            </a:pPr>
            <a:r>
              <a:rPr lang="en-CA" dirty="0" smtClean="0"/>
              <a:t>Retain a life interest and gift residual interest</a:t>
            </a:r>
          </a:p>
          <a:p>
            <a:pPr lvl="1" algn="just">
              <a:buFont typeface="Wingdings" panose="05000000000000000000" pitchFamily="2" charset="2"/>
              <a:buChar char="Ø"/>
            </a:pPr>
            <a:r>
              <a:rPr lang="en-CA" dirty="0" smtClean="0"/>
              <a:t>Transfer to an inter </a:t>
            </a:r>
            <a:r>
              <a:rPr lang="en-CA" dirty="0" err="1" smtClean="0"/>
              <a:t>vivos</a:t>
            </a:r>
            <a:r>
              <a:rPr lang="en-CA" dirty="0" smtClean="0"/>
              <a:t> trust; family trust, joint partner trust, alter ego trust</a:t>
            </a:r>
          </a:p>
          <a:p>
            <a:pPr lvl="1" algn="just">
              <a:buFont typeface="Wingdings" panose="05000000000000000000" pitchFamily="2" charset="2"/>
              <a:buChar char="Ø"/>
            </a:pPr>
            <a:r>
              <a:rPr lang="en-CA" dirty="0" smtClean="0"/>
              <a:t>Transfer to a not for profit corporation</a:t>
            </a:r>
          </a:p>
          <a:p>
            <a:pPr lvl="1" algn="just">
              <a:buFont typeface="Wingdings" panose="05000000000000000000" pitchFamily="2" charset="2"/>
              <a:buChar char="Ø"/>
            </a:pPr>
            <a:r>
              <a:rPr lang="en-CA" dirty="0" smtClean="0"/>
              <a:t>Donate it to a charity approved by the Minister of the Environment</a:t>
            </a:r>
            <a:endParaRPr lang="en-CA" dirty="0"/>
          </a:p>
        </p:txBody>
      </p:sp>
      <p:pic>
        <p:nvPicPr>
          <p:cNvPr id="5" name="Picture 4" descr="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4368" y="5960020"/>
            <a:ext cx="1259632" cy="897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0819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CA" dirty="0"/>
              <a:t>Must be certified as ecological land by Environment Canada</a:t>
            </a:r>
          </a:p>
          <a:p>
            <a:pPr algn="just"/>
            <a:r>
              <a:rPr lang="en-CA" dirty="0"/>
              <a:t>Environment Canada certifies the fair market value</a:t>
            </a:r>
          </a:p>
          <a:p>
            <a:pPr algn="just"/>
            <a:r>
              <a:rPr lang="en-CA" dirty="0"/>
              <a:t>Recipient must be the federal government, a provincial government or a municipality or a registered charity approved by Environment Canada (e.g. Nature Conservancy of Canada)</a:t>
            </a:r>
          </a:p>
          <a:p>
            <a:endParaRPr lang="en-CA" dirty="0"/>
          </a:p>
        </p:txBody>
      </p:sp>
      <p:sp>
        <p:nvSpPr>
          <p:cNvPr id="3" name="Title 2"/>
          <p:cNvSpPr>
            <a:spLocks noGrp="1"/>
          </p:cNvSpPr>
          <p:nvPr>
            <p:ph type="title"/>
          </p:nvPr>
        </p:nvSpPr>
        <p:spPr/>
        <p:txBody>
          <a:bodyPr/>
          <a:lstStyle/>
          <a:p>
            <a:r>
              <a:rPr lang="en-CA" dirty="0" smtClean="0"/>
              <a:t>		Requirements</a:t>
            </a:r>
            <a:endParaRPr lang="en-CA" dirty="0"/>
          </a:p>
        </p:txBody>
      </p:sp>
      <p:pic>
        <p:nvPicPr>
          <p:cNvPr id="4" name="Picture 4" descr="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352" y="5857352"/>
            <a:ext cx="1403648" cy="1000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94293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CA" dirty="0"/>
              <a:t>Gift to child or children</a:t>
            </a:r>
          </a:p>
          <a:p>
            <a:pPr algn="just"/>
            <a:r>
              <a:rPr lang="en-CA" dirty="0"/>
              <a:t>Sale to child or children at full value or lesser value</a:t>
            </a:r>
          </a:p>
          <a:p>
            <a:pPr algn="just"/>
            <a:r>
              <a:rPr lang="en-CA" dirty="0"/>
              <a:t>Using capital gains reserve</a:t>
            </a:r>
          </a:p>
          <a:p>
            <a:endParaRPr lang="en-CA" dirty="0"/>
          </a:p>
        </p:txBody>
      </p:sp>
      <p:sp>
        <p:nvSpPr>
          <p:cNvPr id="3" name="Title 2"/>
          <p:cNvSpPr>
            <a:spLocks noGrp="1"/>
          </p:cNvSpPr>
          <p:nvPr>
            <p:ph type="title"/>
          </p:nvPr>
        </p:nvSpPr>
        <p:spPr/>
        <p:txBody>
          <a:bodyPr>
            <a:normAutofit fontScale="90000"/>
          </a:bodyPr>
          <a:lstStyle/>
          <a:p>
            <a:r>
              <a:rPr lang="en-CA" dirty="0" smtClean="0"/>
              <a:t>	</a:t>
            </a:r>
            <a:r>
              <a:rPr lang="en-CA" dirty="0"/>
              <a:t>Transferring During Lifetime</a:t>
            </a:r>
          </a:p>
        </p:txBody>
      </p:sp>
      <p:pic>
        <p:nvPicPr>
          <p:cNvPr id="4" name="Picture 4" descr="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352" y="5857352"/>
            <a:ext cx="1403648" cy="1000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75149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a:t>Transferring a remainder interest – possible loss of principal residence exemption on increase in value to date of death</a:t>
            </a:r>
          </a:p>
          <a:p>
            <a:r>
              <a:rPr lang="en-CA" dirty="0"/>
              <a:t>Possible increase in gain on subsequent disposition by the residual owners</a:t>
            </a:r>
          </a:p>
          <a:p>
            <a:r>
              <a:rPr lang="en-CA" i="1" dirty="0" err="1"/>
              <a:t>Depedrina</a:t>
            </a:r>
            <a:r>
              <a:rPr lang="en-CA" i="1" dirty="0"/>
              <a:t> v. R. </a:t>
            </a:r>
          </a:p>
          <a:p>
            <a:r>
              <a:rPr lang="en-CA" dirty="0"/>
              <a:t>2005 D.T.C. 1386 (Tax Court of Canada)</a:t>
            </a:r>
          </a:p>
          <a:p>
            <a:endParaRPr lang="en-CA" dirty="0"/>
          </a:p>
        </p:txBody>
      </p:sp>
      <p:sp>
        <p:nvSpPr>
          <p:cNvPr id="3" name="Title 2"/>
          <p:cNvSpPr>
            <a:spLocks noGrp="1"/>
          </p:cNvSpPr>
          <p:nvPr>
            <p:ph type="title"/>
          </p:nvPr>
        </p:nvSpPr>
        <p:spPr/>
        <p:txBody>
          <a:bodyPr>
            <a:normAutofit fontScale="90000"/>
          </a:bodyPr>
          <a:lstStyle/>
          <a:p>
            <a:r>
              <a:rPr lang="en-CA" dirty="0" smtClean="0"/>
              <a:t>	</a:t>
            </a:r>
            <a:r>
              <a:rPr lang="en-CA" dirty="0"/>
              <a:t>Transferring Residual Interest</a:t>
            </a:r>
          </a:p>
        </p:txBody>
      </p:sp>
      <p:pic>
        <p:nvPicPr>
          <p:cNvPr id="4" name="Picture 4" descr="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352" y="5857352"/>
            <a:ext cx="1403648" cy="1000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93894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CA" dirty="0"/>
              <a:t>Benefits of transferring to a trust during lifetime include:</a:t>
            </a:r>
          </a:p>
          <a:p>
            <a:pPr lvl="1" algn="just"/>
            <a:r>
              <a:rPr lang="en-CA" dirty="0"/>
              <a:t>Seamless on death </a:t>
            </a:r>
          </a:p>
          <a:p>
            <a:pPr lvl="1" algn="just"/>
            <a:r>
              <a:rPr lang="en-CA" dirty="0"/>
              <a:t>Avoids probate fees and, in Ontario, filing of new return to the Ministry of Finance</a:t>
            </a:r>
          </a:p>
          <a:p>
            <a:pPr lvl="1" algn="just"/>
            <a:r>
              <a:rPr lang="en-CA" dirty="0"/>
              <a:t>Management of asset in the event of incapacity</a:t>
            </a:r>
          </a:p>
          <a:p>
            <a:endParaRPr lang="en-CA" dirty="0"/>
          </a:p>
          <a:p>
            <a:endParaRPr lang="en-CA" dirty="0"/>
          </a:p>
        </p:txBody>
      </p:sp>
      <p:sp>
        <p:nvSpPr>
          <p:cNvPr id="3" name="Title 2"/>
          <p:cNvSpPr>
            <a:spLocks noGrp="1"/>
          </p:cNvSpPr>
          <p:nvPr>
            <p:ph type="title"/>
          </p:nvPr>
        </p:nvSpPr>
        <p:spPr/>
        <p:txBody>
          <a:bodyPr>
            <a:normAutofit fontScale="90000"/>
          </a:bodyPr>
          <a:lstStyle/>
          <a:p>
            <a:r>
              <a:rPr lang="en-CA" dirty="0"/>
              <a:t>Transferring to an Inter </a:t>
            </a:r>
            <a:r>
              <a:rPr lang="en-CA" dirty="0" err="1"/>
              <a:t>Vivos</a:t>
            </a:r>
            <a:r>
              <a:rPr lang="en-CA" dirty="0"/>
              <a:t> Trust</a:t>
            </a:r>
          </a:p>
        </p:txBody>
      </p:sp>
      <p:pic>
        <p:nvPicPr>
          <p:cNvPr id="4" name="Picture 3" descr="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352" y="5857352"/>
            <a:ext cx="1403648" cy="1000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50804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a:endParaRPr lang="en-CA" i="1" dirty="0" smtClean="0"/>
          </a:p>
          <a:p>
            <a:pPr lvl="1"/>
            <a:r>
              <a:rPr lang="en-CA" i="1" dirty="0" smtClean="0"/>
              <a:t>Rose v. Rose</a:t>
            </a:r>
            <a:r>
              <a:rPr lang="en-CA" dirty="0" smtClean="0"/>
              <a:t> (2006)</a:t>
            </a:r>
          </a:p>
          <a:p>
            <a:pPr lvl="1"/>
            <a:endParaRPr lang="en-US" dirty="0" smtClean="0"/>
          </a:p>
          <a:p>
            <a:pPr lvl="2"/>
            <a:r>
              <a:rPr lang="en-CA" sz="2000" dirty="0" smtClean="0"/>
              <a:t>In 1992, Brian and his then wife, Janice, created a trust for the benefit of their two young daughters. </a:t>
            </a:r>
          </a:p>
          <a:p>
            <a:pPr lvl="2"/>
            <a:endParaRPr lang="en-CA" sz="2000" dirty="0" smtClean="0"/>
          </a:p>
          <a:p>
            <a:pPr lvl="2"/>
            <a:r>
              <a:rPr lang="en-CA" sz="2000" dirty="0" smtClean="0"/>
              <a:t>The only assets of the trust were a cottage (purchased together) and a ski chalet (Brian purchased before marriage).  Both properties were transferred to the daughters by trust.  Brian was the trustee of the trust.</a:t>
            </a:r>
          </a:p>
          <a:p>
            <a:pPr lvl="2"/>
            <a:endParaRPr lang="en-CA" sz="2000" dirty="0" smtClean="0"/>
          </a:p>
          <a:p>
            <a:pPr lvl="2"/>
            <a:endParaRPr lang="en-CA" sz="2000" dirty="0" smtClean="0"/>
          </a:p>
          <a:p>
            <a:pPr lvl="2"/>
            <a:endParaRPr lang="en-US" sz="2000" dirty="0" smtClean="0"/>
          </a:p>
          <a:p>
            <a:pPr lvl="1"/>
            <a:endParaRPr lang="en-US" dirty="0" smtClean="0"/>
          </a:p>
        </p:txBody>
      </p:sp>
      <p:sp>
        <p:nvSpPr>
          <p:cNvPr id="3" name="Title 2"/>
          <p:cNvSpPr>
            <a:spLocks noGrp="1"/>
          </p:cNvSpPr>
          <p:nvPr>
            <p:ph type="title"/>
          </p:nvPr>
        </p:nvSpPr>
        <p:spPr/>
        <p:txBody>
          <a:bodyPr>
            <a:normAutofit fontScale="90000"/>
          </a:bodyPr>
          <a:lstStyle/>
          <a:p>
            <a:r>
              <a:rPr lang="en-US" dirty="0" smtClean="0"/>
              <a:t>Transfer by Trust – When a Family Breaks Up</a:t>
            </a:r>
          </a:p>
        </p:txBody>
      </p:sp>
      <p:pic>
        <p:nvPicPr>
          <p:cNvPr id="4" name="Picture 3" descr="logo.JPG"/>
          <p:cNvPicPr>
            <a:picLocks noChangeAspect="1"/>
          </p:cNvPicPr>
          <p:nvPr/>
        </p:nvPicPr>
        <p:blipFill>
          <a:blip r:embed="rId2" cstate="print"/>
          <a:stretch>
            <a:fillRect/>
          </a:stretch>
        </p:blipFill>
        <p:spPr>
          <a:xfrm>
            <a:off x="5943600" y="6172200"/>
            <a:ext cx="3019425" cy="476250"/>
          </a:xfrm>
          <a:prstGeom prst="rect">
            <a:avLst/>
          </a:prstGeo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pPr lvl="1"/>
            <a:r>
              <a:rPr lang="en-CA" sz="2200" dirty="0" smtClean="0"/>
              <a:t>Brian and Janice married in 1981 and divorced in 2003</a:t>
            </a:r>
          </a:p>
          <a:p>
            <a:pPr marL="393192" lvl="1" indent="0">
              <a:buNone/>
            </a:pPr>
            <a:endParaRPr lang="en-US" sz="2200" dirty="0" smtClean="0"/>
          </a:p>
          <a:p>
            <a:pPr lvl="1"/>
            <a:r>
              <a:rPr lang="en-CA" sz="2200" dirty="0" smtClean="0"/>
              <a:t>It was a messy divorce and the daughters sided with Janice</a:t>
            </a:r>
          </a:p>
          <a:p>
            <a:pPr lvl="1"/>
            <a:endParaRPr lang="en-US" sz="2200" dirty="0" smtClean="0"/>
          </a:p>
          <a:p>
            <a:endParaRPr lang="en-US" dirty="0"/>
          </a:p>
        </p:txBody>
      </p:sp>
      <p:sp>
        <p:nvSpPr>
          <p:cNvPr id="3" name="Title 2"/>
          <p:cNvSpPr>
            <a:spLocks noGrp="1"/>
          </p:cNvSpPr>
          <p:nvPr>
            <p:ph type="title"/>
          </p:nvPr>
        </p:nvSpPr>
        <p:spPr/>
        <p:txBody>
          <a:bodyPr/>
          <a:lstStyle/>
          <a:p>
            <a:endParaRPr lang="en-US" dirty="0"/>
          </a:p>
        </p:txBody>
      </p:sp>
      <p:pic>
        <p:nvPicPr>
          <p:cNvPr id="4" name="Picture 3" descr="logo.JPG"/>
          <p:cNvPicPr>
            <a:picLocks noChangeAspect="1"/>
          </p:cNvPicPr>
          <p:nvPr/>
        </p:nvPicPr>
        <p:blipFill>
          <a:blip r:embed="rId2" cstate="print"/>
          <a:stretch>
            <a:fillRect/>
          </a:stretch>
        </p:blipFill>
        <p:spPr>
          <a:xfrm>
            <a:off x="5943600" y="6172200"/>
            <a:ext cx="3019425" cy="476250"/>
          </a:xfrm>
          <a:prstGeom prst="rect">
            <a:avLst/>
          </a:prstGeom>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65760" lvl="2" indent="-256032">
              <a:spcBef>
                <a:spcPts val="400"/>
              </a:spcBef>
              <a:buClr>
                <a:schemeClr val="accent1"/>
              </a:buClr>
              <a:buSzPct val="68000"/>
              <a:buFont typeface="Wingdings 3"/>
              <a:buChar char=""/>
            </a:pPr>
            <a:endParaRPr lang="en-CA" sz="2000" dirty="0" smtClean="0"/>
          </a:p>
          <a:p>
            <a:pPr marL="365760" lvl="2" indent="-256032">
              <a:spcBef>
                <a:spcPts val="400"/>
              </a:spcBef>
              <a:buClr>
                <a:schemeClr val="accent1"/>
              </a:buClr>
              <a:buSzPct val="68000"/>
              <a:buFont typeface="Wingdings 3"/>
              <a:buChar char=""/>
            </a:pPr>
            <a:r>
              <a:rPr lang="en-CA" sz="2000" dirty="0" smtClean="0"/>
              <a:t>Brian continued to use the properties and argued that that trust allowed him and Janice to use the properties.  The daughters did not want Brian to use the properties</a:t>
            </a:r>
          </a:p>
          <a:p>
            <a:pPr marL="365760" lvl="2" indent="-256032">
              <a:spcBef>
                <a:spcPts val="400"/>
              </a:spcBef>
              <a:buClr>
                <a:schemeClr val="accent1"/>
              </a:buClr>
              <a:buSzPct val="68000"/>
              <a:buFont typeface="Wingdings 3"/>
              <a:buChar char=""/>
            </a:pPr>
            <a:endParaRPr lang="en-CA" sz="2000" dirty="0" smtClean="0"/>
          </a:p>
          <a:p>
            <a:pPr marL="365760" lvl="2" indent="-256032">
              <a:spcBef>
                <a:spcPts val="400"/>
              </a:spcBef>
              <a:buClr>
                <a:schemeClr val="accent1"/>
              </a:buClr>
              <a:buSzPct val="68000"/>
              <a:buFont typeface="Wingdings 3"/>
              <a:buChar char=""/>
            </a:pPr>
            <a:r>
              <a:rPr lang="en-CA" sz="2000" dirty="0" smtClean="0"/>
              <a:t>Application by the two daughters to remove their father (Brian) as estate trustee of the trust and to wind up the trust</a:t>
            </a:r>
            <a:endParaRPr lang="en-US" sz="2000" dirty="0" smtClean="0"/>
          </a:p>
          <a:p>
            <a:endParaRPr lang="en-US" dirty="0"/>
          </a:p>
        </p:txBody>
      </p:sp>
      <p:sp>
        <p:nvSpPr>
          <p:cNvPr id="3" name="Title 2"/>
          <p:cNvSpPr>
            <a:spLocks noGrp="1"/>
          </p:cNvSpPr>
          <p:nvPr>
            <p:ph type="title"/>
          </p:nvPr>
        </p:nvSpPr>
        <p:spPr/>
        <p:txBody>
          <a:bodyPr/>
          <a:lstStyle/>
          <a:p>
            <a:endParaRPr lang="en-US" dirty="0"/>
          </a:p>
        </p:txBody>
      </p:sp>
      <p:pic>
        <p:nvPicPr>
          <p:cNvPr id="4" name="Picture 3" descr="logo.JPG"/>
          <p:cNvPicPr>
            <a:picLocks noChangeAspect="1"/>
          </p:cNvPicPr>
          <p:nvPr/>
        </p:nvPicPr>
        <p:blipFill>
          <a:blip r:embed="rId2" cstate="print"/>
          <a:stretch>
            <a:fillRect/>
          </a:stretch>
        </p:blipFill>
        <p:spPr>
          <a:xfrm>
            <a:off x="5943600" y="6172200"/>
            <a:ext cx="3019425" cy="476250"/>
          </a:xfrm>
          <a:prstGeom prst="rect">
            <a:avLst/>
          </a:prstGeom>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pPr lvl="1"/>
            <a:r>
              <a:rPr lang="en-CA" sz="2200" dirty="0" smtClean="0"/>
              <a:t>Brian claimed that he only created the trust to avoid capital gains taxes and wanted it transferred back to him and Janice</a:t>
            </a:r>
          </a:p>
          <a:p>
            <a:pPr lvl="1"/>
            <a:endParaRPr lang="en-US" sz="2200" dirty="0" smtClean="0"/>
          </a:p>
          <a:p>
            <a:pPr lvl="1"/>
            <a:r>
              <a:rPr lang="en-CA" sz="2200" dirty="0" smtClean="0"/>
              <a:t>Janice claimed that intent of the trust was to ensure that the properties went to the daughters</a:t>
            </a:r>
          </a:p>
          <a:p>
            <a:pPr lvl="1"/>
            <a:endParaRPr lang="en-US" sz="2200" dirty="0" smtClean="0"/>
          </a:p>
          <a:p>
            <a:pPr lvl="1"/>
            <a:r>
              <a:rPr lang="en-CA" sz="2200" dirty="0" smtClean="0"/>
              <a:t>The court found that the trust did not permit the parents to use or occupy the properties and the trust could not be altered to create that use</a:t>
            </a:r>
            <a:endParaRPr lang="en-US" sz="2200" dirty="0" smtClean="0"/>
          </a:p>
          <a:p>
            <a:endParaRPr lang="en-US" dirty="0"/>
          </a:p>
        </p:txBody>
      </p:sp>
      <p:sp>
        <p:nvSpPr>
          <p:cNvPr id="3" name="Title 2"/>
          <p:cNvSpPr>
            <a:spLocks noGrp="1"/>
          </p:cNvSpPr>
          <p:nvPr>
            <p:ph type="title"/>
          </p:nvPr>
        </p:nvSpPr>
        <p:spPr/>
        <p:txBody>
          <a:bodyPr/>
          <a:lstStyle/>
          <a:p>
            <a:endParaRPr lang="en-US" dirty="0"/>
          </a:p>
        </p:txBody>
      </p:sp>
      <p:pic>
        <p:nvPicPr>
          <p:cNvPr id="4" name="Picture 3" descr="logo.JPG"/>
          <p:cNvPicPr>
            <a:picLocks noChangeAspect="1"/>
          </p:cNvPicPr>
          <p:nvPr/>
        </p:nvPicPr>
        <p:blipFill>
          <a:blip r:embed="rId2" cstate="print"/>
          <a:stretch>
            <a:fillRect/>
          </a:stretch>
        </p:blipFill>
        <p:spPr>
          <a:xfrm>
            <a:off x="5943600" y="6172200"/>
            <a:ext cx="3019425" cy="476250"/>
          </a:xfrm>
          <a:prstGeom prst="rect">
            <a:avLst/>
          </a:prstGeom>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endParaRPr lang="en-US" dirty="0" smtClean="0"/>
          </a:p>
          <a:p>
            <a:pPr lvl="1"/>
            <a:r>
              <a:rPr lang="en-CA" sz="2200" dirty="0" smtClean="0"/>
              <a:t>Brian was removed as trustee as a result of the hostility between him and his two daughters</a:t>
            </a:r>
          </a:p>
          <a:p>
            <a:pPr lvl="1"/>
            <a:endParaRPr lang="en-US" sz="2200" dirty="0" smtClean="0"/>
          </a:p>
          <a:p>
            <a:pPr lvl="1"/>
            <a:r>
              <a:rPr lang="en-CA" sz="2200" dirty="0" smtClean="0"/>
              <a:t>The ski chalet was sold as there was a shortfall between its upkeep and the income it was generating.  However, the trust was not wound up</a:t>
            </a:r>
          </a:p>
          <a:p>
            <a:pPr lvl="1"/>
            <a:endParaRPr lang="en-US" sz="2200" dirty="0" smtClean="0"/>
          </a:p>
          <a:p>
            <a:pPr lvl="1"/>
            <a:r>
              <a:rPr lang="en-CA" sz="2200" dirty="0" smtClean="0"/>
              <a:t>The Children’s Lawyer was involved because of the potential rights of unborn and unascertained minors in the trust deed</a:t>
            </a:r>
          </a:p>
          <a:p>
            <a:pPr lvl="1"/>
            <a:endParaRPr lang="en-US" sz="2200" dirty="0" smtClean="0"/>
          </a:p>
          <a:p>
            <a:pPr lvl="1"/>
            <a:r>
              <a:rPr lang="en-CA" sz="2200" dirty="0" smtClean="0"/>
              <a:t>This trust was irrevocable – Brian cannot get asset back</a:t>
            </a:r>
            <a:endParaRPr lang="en-US" sz="2200" dirty="0" smtClean="0"/>
          </a:p>
          <a:p>
            <a:endParaRPr lang="en-US" dirty="0"/>
          </a:p>
        </p:txBody>
      </p:sp>
      <p:sp>
        <p:nvSpPr>
          <p:cNvPr id="3" name="Title 2"/>
          <p:cNvSpPr>
            <a:spLocks noGrp="1"/>
          </p:cNvSpPr>
          <p:nvPr>
            <p:ph type="title"/>
          </p:nvPr>
        </p:nvSpPr>
        <p:spPr/>
        <p:txBody>
          <a:bodyPr/>
          <a:lstStyle/>
          <a:p>
            <a:r>
              <a:rPr lang="en-US" dirty="0" smtClean="0"/>
              <a:t>Trusts – Giving it Away</a:t>
            </a:r>
            <a:endParaRPr lang="en-US" dirty="0"/>
          </a:p>
        </p:txBody>
      </p:sp>
      <p:pic>
        <p:nvPicPr>
          <p:cNvPr id="4" name="Picture 3" descr="logo.JPG"/>
          <p:cNvPicPr>
            <a:picLocks noChangeAspect="1"/>
          </p:cNvPicPr>
          <p:nvPr/>
        </p:nvPicPr>
        <p:blipFill>
          <a:blip r:embed="rId2" cstate="print"/>
          <a:stretch>
            <a:fillRect/>
          </a:stretch>
        </p:blipFill>
        <p:spPr>
          <a:xfrm>
            <a:off x="5943600" y="6172200"/>
            <a:ext cx="3019425" cy="476250"/>
          </a:xfrm>
          <a:prstGeom prst="rect">
            <a:avLst/>
          </a:prstGeom>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CA" dirty="0"/>
              <a:t>How can we draft the trust to avoid the </a:t>
            </a:r>
            <a:r>
              <a:rPr lang="en-CA" i="1" dirty="0"/>
              <a:t>Rose v. Rose </a:t>
            </a:r>
            <a:r>
              <a:rPr lang="en-CA" dirty="0"/>
              <a:t>situation?</a:t>
            </a:r>
          </a:p>
          <a:p>
            <a:pPr algn="just"/>
            <a:r>
              <a:rPr lang="en-CA" dirty="0"/>
              <a:t>Attribution issues – who contributed what? Section 75(2) </a:t>
            </a:r>
            <a:r>
              <a:rPr lang="en-CA" i="1" dirty="0"/>
              <a:t>Income Tax Act</a:t>
            </a:r>
            <a:endParaRPr lang="en-CA" dirty="0"/>
          </a:p>
          <a:p>
            <a:pPr algn="just"/>
            <a:r>
              <a:rPr lang="en-CA" dirty="0"/>
              <a:t>21 Year Deemed Disposition </a:t>
            </a:r>
          </a:p>
          <a:p>
            <a:pPr algn="just"/>
            <a:r>
              <a:rPr lang="en-CA" dirty="0"/>
              <a:t>Creating a life interest?  Residue to Trust?</a:t>
            </a:r>
          </a:p>
          <a:p>
            <a:pPr marL="109728" indent="0">
              <a:buNone/>
            </a:pPr>
            <a:endParaRPr lang="en-CA" dirty="0"/>
          </a:p>
        </p:txBody>
      </p:sp>
      <p:sp>
        <p:nvSpPr>
          <p:cNvPr id="3" name="Title 2"/>
          <p:cNvSpPr>
            <a:spLocks noGrp="1"/>
          </p:cNvSpPr>
          <p:nvPr>
            <p:ph type="title"/>
          </p:nvPr>
        </p:nvSpPr>
        <p:spPr/>
        <p:txBody>
          <a:bodyPr/>
          <a:lstStyle/>
          <a:p>
            <a:r>
              <a:rPr lang="en-CA" dirty="0" smtClean="0"/>
              <a:t>	</a:t>
            </a:r>
            <a:r>
              <a:rPr lang="en-CA" dirty="0"/>
              <a:t>Some Concerns</a:t>
            </a:r>
          </a:p>
        </p:txBody>
      </p:sp>
      <p:pic>
        <p:nvPicPr>
          <p:cNvPr id="4" name="Picture 3" descr="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352" y="5857352"/>
            <a:ext cx="1403648" cy="1000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283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254691"/>
          </a:xfrm>
        </p:spPr>
        <p:txBody>
          <a:bodyPr>
            <a:normAutofit lnSpcReduction="10000"/>
          </a:bodyPr>
          <a:lstStyle/>
          <a:p>
            <a:r>
              <a:rPr lang="en-US" dirty="0" smtClean="0"/>
              <a:t>Even if you consider a cottage spousal rollover, issues surrounding the cottage will continue to fester</a:t>
            </a:r>
          </a:p>
          <a:p>
            <a:endParaRPr lang="en-US" dirty="0" smtClean="0"/>
          </a:p>
          <a:p>
            <a:r>
              <a:rPr lang="en-US" dirty="0" smtClean="0"/>
              <a:t>Address them as a family. Do not let your spouse deal with the difficult decisions alone</a:t>
            </a:r>
          </a:p>
          <a:p>
            <a:endParaRPr lang="en-US" dirty="0" smtClean="0"/>
          </a:p>
          <a:p>
            <a:r>
              <a:rPr lang="en-US" dirty="0" smtClean="0"/>
              <a:t>Blended Families are common – your spouse may remarry, your children may divorce and remarry other people</a:t>
            </a:r>
          </a:p>
        </p:txBody>
      </p:sp>
      <p:sp>
        <p:nvSpPr>
          <p:cNvPr id="2" name="Title 1"/>
          <p:cNvSpPr>
            <a:spLocks noGrp="1"/>
          </p:cNvSpPr>
          <p:nvPr>
            <p:ph type="title"/>
          </p:nvPr>
        </p:nvSpPr>
        <p:spPr/>
        <p:txBody>
          <a:bodyPr>
            <a:normAutofit fontScale="90000"/>
          </a:bodyPr>
          <a:lstStyle/>
          <a:p>
            <a:r>
              <a:rPr lang="en-US" dirty="0" smtClean="0"/>
              <a:t>Discuss your Plans with your Children</a:t>
            </a:r>
            <a:endParaRPr lang="en-US" dirty="0"/>
          </a:p>
        </p:txBody>
      </p:sp>
      <p:pic>
        <p:nvPicPr>
          <p:cNvPr id="4" name="Picture 3" descr="logo.JPG"/>
          <p:cNvPicPr>
            <a:picLocks noChangeAspect="1"/>
          </p:cNvPicPr>
          <p:nvPr/>
        </p:nvPicPr>
        <p:blipFill>
          <a:blip r:embed="rId2" cstate="print"/>
          <a:stretch>
            <a:fillRect/>
          </a:stretch>
        </p:blipFill>
        <p:spPr>
          <a:xfrm>
            <a:off x="5943600" y="6172200"/>
            <a:ext cx="3019425" cy="476250"/>
          </a:xfrm>
          <a:prstGeom prst="rect">
            <a:avLst/>
          </a:prstGeom>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CA" sz="2800" dirty="0"/>
              <a:t>Principal residence exemption is shared by “specified beneficiaries” of the Trust.</a:t>
            </a:r>
          </a:p>
          <a:p>
            <a:pPr algn="just"/>
            <a:r>
              <a:rPr lang="en-CA" sz="2800" dirty="0"/>
              <a:t>“Specified beneficiary” is a person who is a beneficiary of a trust and who ordinarily inhabits the residence or who is a spouse or common law partner of such a person.</a:t>
            </a:r>
          </a:p>
          <a:p>
            <a:pPr algn="just"/>
            <a:r>
              <a:rPr lang="en-CA" sz="2800" dirty="0"/>
              <a:t>The trust is permitted to designate the property as the principal residence provided that no other specified beneficiary designates any other property.</a:t>
            </a:r>
          </a:p>
          <a:p>
            <a:endParaRPr lang="en-CA" dirty="0"/>
          </a:p>
        </p:txBody>
      </p:sp>
      <p:sp>
        <p:nvSpPr>
          <p:cNvPr id="3" name="Title 2"/>
          <p:cNvSpPr>
            <a:spLocks noGrp="1"/>
          </p:cNvSpPr>
          <p:nvPr>
            <p:ph type="title"/>
          </p:nvPr>
        </p:nvSpPr>
        <p:spPr/>
        <p:txBody>
          <a:bodyPr>
            <a:normAutofit fontScale="90000"/>
          </a:bodyPr>
          <a:lstStyle/>
          <a:p>
            <a:r>
              <a:rPr lang="en-CA" dirty="0"/>
              <a:t>Issues with the Principal Residence Exemption and Inter </a:t>
            </a:r>
            <a:r>
              <a:rPr lang="en-CA" dirty="0" err="1"/>
              <a:t>Vivos</a:t>
            </a:r>
            <a:r>
              <a:rPr lang="en-CA" dirty="0"/>
              <a:t> Trusts</a:t>
            </a:r>
          </a:p>
        </p:txBody>
      </p:sp>
      <p:pic>
        <p:nvPicPr>
          <p:cNvPr id="4" name="Picture 4" descr="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352" y="5857352"/>
            <a:ext cx="1403648" cy="1000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42530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CA" dirty="0" smtClean="0"/>
          </a:p>
          <a:p>
            <a:pPr lvl="1"/>
            <a:r>
              <a:rPr lang="en-CA" dirty="0" smtClean="0"/>
              <a:t>Many cases in which one child does most of the work to maintain the cottage</a:t>
            </a:r>
          </a:p>
          <a:p>
            <a:pPr lvl="1"/>
            <a:endParaRPr lang="en-CA" dirty="0" smtClean="0"/>
          </a:p>
          <a:p>
            <a:pPr lvl="1"/>
            <a:r>
              <a:rPr lang="en-CA" dirty="0" smtClean="0"/>
              <a:t>The child then falls out with a parent and later sues the parent or the estate for unjust enrichment/constructive trust</a:t>
            </a:r>
          </a:p>
          <a:p>
            <a:pPr lvl="1"/>
            <a:endParaRPr lang="en-US" sz="2400" dirty="0" smtClean="0"/>
          </a:p>
          <a:p>
            <a:pPr lvl="1"/>
            <a:endParaRPr lang="en-US" dirty="0"/>
          </a:p>
        </p:txBody>
      </p:sp>
      <p:sp>
        <p:nvSpPr>
          <p:cNvPr id="3" name="Title 2"/>
          <p:cNvSpPr>
            <a:spLocks noGrp="1"/>
          </p:cNvSpPr>
          <p:nvPr>
            <p:ph type="title"/>
          </p:nvPr>
        </p:nvSpPr>
        <p:spPr/>
        <p:txBody>
          <a:bodyPr>
            <a:normAutofit fontScale="90000"/>
          </a:bodyPr>
          <a:lstStyle/>
          <a:p>
            <a:r>
              <a:rPr lang="en-US" dirty="0" smtClean="0"/>
              <a:t>Constructive </a:t>
            </a:r>
            <a:r>
              <a:rPr lang="en-CA" dirty="0" smtClean="0"/>
              <a:t>Trust and Creating a Beneficial Interest in Cottage</a:t>
            </a:r>
          </a:p>
        </p:txBody>
      </p:sp>
      <p:pic>
        <p:nvPicPr>
          <p:cNvPr id="4" name="Picture 3" descr="logo.JPG"/>
          <p:cNvPicPr>
            <a:picLocks noChangeAspect="1"/>
          </p:cNvPicPr>
          <p:nvPr/>
        </p:nvPicPr>
        <p:blipFill>
          <a:blip r:embed="rId2" cstate="print"/>
          <a:stretch>
            <a:fillRect/>
          </a:stretch>
        </p:blipFill>
        <p:spPr>
          <a:xfrm>
            <a:off x="5943600" y="6172200"/>
            <a:ext cx="3019425" cy="476250"/>
          </a:xfrm>
          <a:prstGeom prst="rect">
            <a:avLst/>
          </a:prstGeom>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a:r>
              <a:rPr lang="en-CA" sz="2400" i="1" dirty="0" smtClean="0"/>
              <a:t>Sheldrake v. Sheldrake</a:t>
            </a:r>
            <a:r>
              <a:rPr lang="en-CA" sz="2400" dirty="0" smtClean="0"/>
              <a:t> (2008)</a:t>
            </a:r>
            <a:endParaRPr lang="en-US" sz="2400" dirty="0" smtClean="0"/>
          </a:p>
          <a:p>
            <a:pPr lvl="2"/>
            <a:endParaRPr lang="en-CA" sz="2200" dirty="0" smtClean="0"/>
          </a:p>
          <a:p>
            <a:pPr lvl="2"/>
            <a:r>
              <a:rPr lang="en-CA" sz="2200" dirty="0" smtClean="0"/>
              <a:t>Son (Douglas) sought a declared interest/constructive trust in two family cottages</a:t>
            </a:r>
          </a:p>
          <a:p>
            <a:pPr lvl="2"/>
            <a:endParaRPr lang="en-US" sz="2200" dirty="0" smtClean="0"/>
          </a:p>
          <a:p>
            <a:pPr lvl="2"/>
            <a:r>
              <a:rPr lang="en-CA" sz="2200" dirty="0" smtClean="0"/>
              <a:t>In 2000, Douglas claimed that his mother wanted to keep the two cottages in the family</a:t>
            </a:r>
            <a:r>
              <a:rPr lang="en-CA" sz="2200" i="1" dirty="0" smtClean="0"/>
              <a:t> </a:t>
            </a:r>
            <a:r>
              <a:rPr lang="en-CA" sz="2200" dirty="0" smtClean="0"/>
              <a:t>and promised him the two cottages on her death,  if he repaired them and moved in</a:t>
            </a:r>
          </a:p>
          <a:p>
            <a:pPr lvl="2"/>
            <a:endParaRPr lang="en-CA" sz="2200" dirty="0" smtClean="0"/>
          </a:p>
          <a:p>
            <a:pPr lvl="2"/>
            <a:r>
              <a:rPr lang="en-CA" sz="2200" dirty="0" smtClean="0"/>
              <a:t>One cottage was for Douglas and the other cottage was for him to rent out and earn income</a:t>
            </a:r>
            <a:endParaRPr lang="en-US" sz="2200" dirty="0" smtClean="0"/>
          </a:p>
          <a:p>
            <a:endParaRPr lang="en-US" dirty="0"/>
          </a:p>
        </p:txBody>
      </p:sp>
      <p:sp>
        <p:nvSpPr>
          <p:cNvPr id="3" name="Title 2"/>
          <p:cNvSpPr>
            <a:spLocks noGrp="1"/>
          </p:cNvSpPr>
          <p:nvPr>
            <p:ph type="title"/>
          </p:nvPr>
        </p:nvSpPr>
        <p:spPr/>
        <p:txBody>
          <a:bodyPr/>
          <a:lstStyle/>
          <a:p>
            <a:r>
              <a:rPr lang="en-US" dirty="0" smtClean="0"/>
              <a:t>Litigation Cases</a:t>
            </a:r>
            <a:endParaRPr lang="en-US" dirty="0"/>
          </a:p>
        </p:txBody>
      </p:sp>
      <p:pic>
        <p:nvPicPr>
          <p:cNvPr id="4" name="Picture 3" descr="logo.JPG"/>
          <p:cNvPicPr>
            <a:picLocks noChangeAspect="1"/>
          </p:cNvPicPr>
          <p:nvPr/>
        </p:nvPicPr>
        <p:blipFill>
          <a:blip r:embed="rId2" cstate="print"/>
          <a:stretch>
            <a:fillRect/>
          </a:stretch>
        </p:blipFill>
        <p:spPr>
          <a:xfrm>
            <a:off x="5943600" y="6172200"/>
            <a:ext cx="3019425" cy="476250"/>
          </a:xfrm>
          <a:prstGeom prst="rect">
            <a:avLst/>
          </a:prstGeom>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2400" dirty="0" smtClean="0"/>
          </a:p>
          <a:p>
            <a:pPr lvl="1"/>
            <a:r>
              <a:rPr lang="en-CA" sz="2200" dirty="0" smtClean="0"/>
              <a:t>Douglas made numerous repairs, improvements and renovations on the properties, mostly with his mother covering the majority of costs for materials and repairs.  At other times, expenses were shared</a:t>
            </a:r>
          </a:p>
          <a:p>
            <a:pPr lvl="1"/>
            <a:endParaRPr lang="en-US" sz="2200" dirty="0" smtClean="0"/>
          </a:p>
          <a:p>
            <a:pPr lvl="1"/>
            <a:r>
              <a:rPr lang="en-CA" sz="2200" dirty="0" smtClean="0"/>
              <a:t>In 2003, the relationship between the Douglas and his mother changed for the worse.  She requested that he sell the small cottage.  Another son became involved and told Douglas that he had no claim to the properties</a:t>
            </a:r>
            <a:endParaRPr lang="en-US" sz="2200" dirty="0" smtClean="0"/>
          </a:p>
          <a:p>
            <a:endParaRPr lang="en-US" dirty="0"/>
          </a:p>
        </p:txBody>
      </p:sp>
      <p:sp>
        <p:nvSpPr>
          <p:cNvPr id="3" name="Title 2"/>
          <p:cNvSpPr>
            <a:spLocks noGrp="1"/>
          </p:cNvSpPr>
          <p:nvPr>
            <p:ph type="title"/>
          </p:nvPr>
        </p:nvSpPr>
        <p:spPr/>
        <p:txBody>
          <a:bodyPr/>
          <a:lstStyle/>
          <a:p>
            <a:endParaRPr lang="en-US" dirty="0"/>
          </a:p>
        </p:txBody>
      </p:sp>
      <p:pic>
        <p:nvPicPr>
          <p:cNvPr id="4" name="Picture 3" descr="logo.JPG"/>
          <p:cNvPicPr>
            <a:picLocks noChangeAspect="1"/>
          </p:cNvPicPr>
          <p:nvPr/>
        </p:nvPicPr>
        <p:blipFill>
          <a:blip r:embed="rId2" cstate="print"/>
          <a:stretch>
            <a:fillRect/>
          </a:stretch>
        </p:blipFill>
        <p:spPr>
          <a:xfrm>
            <a:off x="5943600" y="6172200"/>
            <a:ext cx="3019425" cy="476250"/>
          </a:xfrm>
          <a:prstGeom prst="rect">
            <a:avLst/>
          </a:prstGeom>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pPr lvl="1"/>
            <a:r>
              <a:rPr lang="en-CA" sz="2200" dirty="0" smtClean="0"/>
              <a:t>In 2006, the mother went to court and Douglas had to leave the large cottage</a:t>
            </a:r>
          </a:p>
          <a:p>
            <a:pPr lvl="1"/>
            <a:endParaRPr lang="en-US" sz="2200" dirty="0" smtClean="0"/>
          </a:p>
          <a:p>
            <a:pPr lvl="1"/>
            <a:r>
              <a:rPr lang="en-CA" sz="2200" dirty="0" smtClean="0"/>
              <a:t>Ultimately, the court found that Douglas was entitled to a declaration to a beneficial interest in both properties and his mother held them in trust for him</a:t>
            </a:r>
            <a:endParaRPr lang="en-US" sz="2200" dirty="0" smtClean="0"/>
          </a:p>
          <a:p>
            <a:endParaRPr lang="en-US" dirty="0"/>
          </a:p>
        </p:txBody>
      </p:sp>
      <p:sp>
        <p:nvSpPr>
          <p:cNvPr id="3" name="Title 2"/>
          <p:cNvSpPr>
            <a:spLocks noGrp="1"/>
          </p:cNvSpPr>
          <p:nvPr>
            <p:ph type="title"/>
          </p:nvPr>
        </p:nvSpPr>
        <p:spPr/>
        <p:txBody>
          <a:bodyPr/>
          <a:lstStyle/>
          <a:p>
            <a:endParaRPr lang="en-US" dirty="0"/>
          </a:p>
        </p:txBody>
      </p:sp>
      <p:pic>
        <p:nvPicPr>
          <p:cNvPr id="4" name="Picture 3" descr="logo.JPG"/>
          <p:cNvPicPr>
            <a:picLocks noChangeAspect="1"/>
          </p:cNvPicPr>
          <p:nvPr/>
        </p:nvPicPr>
        <p:blipFill>
          <a:blip r:embed="rId2" cstate="print"/>
          <a:stretch>
            <a:fillRect/>
          </a:stretch>
        </p:blipFill>
        <p:spPr>
          <a:xfrm>
            <a:off x="5943600" y="6172200"/>
            <a:ext cx="3019425" cy="476250"/>
          </a:xfrm>
          <a:prstGeom prst="rect">
            <a:avLst/>
          </a:prstGeom>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CA" i="1" dirty="0" smtClean="0"/>
              <a:t>Koch v. Koch</a:t>
            </a:r>
            <a:r>
              <a:rPr lang="en-CA" dirty="0" smtClean="0"/>
              <a:t> (2008)</a:t>
            </a:r>
            <a:endParaRPr lang="en-US" dirty="0" smtClean="0"/>
          </a:p>
          <a:p>
            <a:pPr lvl="2"/>
            <a:endParaRPr lang="en-CA" sz="2300" dirty="0" smtClean="0"/>
          </a:p>
          <a:p>
            <a:pPr lvl="2"/>
            <a:r>
              <a:rPr lang="en-CA" sz="2300" dirty="0" smtClean="0"/>
              <a:t>Title to an island bought by father and conveyed to his three daughters and himself as tenants in common</a:t>
            </a:r>
          </a:p>
          <a:p>
            <a:pPr lvl="2"/>
            <a:endParaRPr lang="en-US" sz="2300" dirty="0" smtClean="0"/>
          </a:p>
          <a:p>
            <a:pPr lvl="2"/>
            <a:r>
              <a:rPr lang="en-CA" sz="2300" dirty="0" smtClean="0"/>
              <a:t>Only one daughter really used the island, but the other two daughters wanted to sell their shares for the best price</a:t>
            </a:r>
            <a:endParaRPr lang="en-US" sz="2300" dirty="0" smtClean="0"/>
          </a:p>
          <a:p>
            <a:pPr lvl="1"/>
            <a:endParaRPr lang="en-US" sz="2400" dirty="0" smtClean="0"/>
          </a:p>
          <a:p>
            <a:endParaRPr lang="en-US" dirty="0"/>
          </a:p>
        </p:txBody>
      </p:sp>
      <p:sp>
        <p:nvSpPr>
          <p:cNvPr id="3" name="Title 2"/>
          <p:cNvSpPr>
            <a:spLocks noGrp="1"/>
          </p:cNvSpPr>
          <p:nvPr>
            <p:ph type="title"/>
          </p:nvPr>
        </p:nvSpPr>
        <p:spPr/>
        <p:txBody>
          <a:bodyPr>
            <a:normAutofit fontScale="90000"/>
          </a:bodyPr>
          <a:lstStyle/>
          <a:p>
            <a:pPr lvl="0"/>
            <a:r>
              <a:rPr lang="en-US" dirty="0" smtClean="0"/>
              <a:t>Ten</a:t>
            </a:r>
            <a:r>
              <a:rPr lang="en-CA" dirty="0" err="1" smtClean="0"/>
              <a:t>ancies</a:t>
            </a:r>
            <a:r>
              <a:rPr lang="en-CA" dirty="0" smtClean="0"/>
              <a:t> in Common: Think Ahead</a:t>
            </a:r>
            <a:endParaRPr lang="en-US" dirty="0" smtClean="0"/>
          </a:p>
        </p:txBody>
      </p:sp>
      <p:pic>
        <p:nvPicPr>
          <p:cNvPr id="4" name="Picture 3" descr="logo.JPG"/>
          <p:cNvPicPr>
            <a:picLocks noChangeAspect="1"/>
          </p:cNvPicPr>
          <p:nvPr/>
        </p:nvPicPr>
        <p:blipFill>
          <a:blip r:embed="rId2" cstate="print"/>
          <a:stretch>
            <a:fillRect/>
          </a:stretch>
        </p:blipFill>
        <p:spPr>
          <a:xfrm>
            <a:off x="5943600" y="6172200"/>
            <a:ext cx="3019425" cy="476250"/>
          </a:xfrm>
          <a:prstGeom prst="rect">
            <a:avLst/>
          </a:prstGeom>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8229600" cy="4525963"/>
          </a:xfrm>
        </p:spPr>
        <p:txBody>
          <a:bodyPr>
            <a:normAutofit lnSpcReduction="10000"/>
          </a:bodyPr>
          <a:lstStyle/>
          <a:p>
            <a:endParaRPr lang="en-US" dirty="0" smtClean="0"/>
          </a:p>
          <a:p>
            <a:pPr lvl="1"/>
            <a:r>
              <a:rPr lang="en-CA" sz="2200" dirty="0" smtClean="0"/>
              <a:t>Discussion of the partition of island started while father was alive but was not completed</a:t>
            </a:r>
          </a:p>
          <a:p>
            <a:pPr lvl="1"/>
            <a:endParaRPr lang="en-US" sz="2200" dirty="0" smtClean="0"/>
          </a:p>
          <a:p>
            <a:pPr lvl="1"/>
            <a:r>
              <a:rPr lang="en-CA" sz="2200" dirty="0" smtClean="0"/>
              <a:t>One daughter agreed to bring a severance application but stopped because of the expense.  Survey errors made the process more expensive</a:t>
            </a:r>
          </a:p>
          <a:p>
            <a:pPr lvl="1"/>
            <a:endParaRPr lang="en-US" sz="2200" dirty="0" smtClean="0"/>
          </a:p>
          <a:p>
            <a:pPr lvl="1"/>
            <a:r>
              <a:rPr lang="en-CA" sz="2200" dirty="0" smtClean="0"/>
              <a:t>The daughters went to court to argue who should pay property taxes, the environmental assessment reports, the  boundaries of the property division, and who should pay for legal fees associated with errors in the first severance application</a:t>
            </a:r>
            <a:endParaRPr lang="en-US" dirty="0"/>
          </a:p>
        </p:txBody>
      </p:sp>
      <p:sp>
        <p:nvSpPr>
          <p:cNvPr id="3" name="Title 2"/>
          <p:cNvSpPr>
            <a:spLocks noGrp="1"/>
          </p:cNvSpPr>
          <p:nvPr>
            <p:ph type="title"/>
          </p:nvPr>
        </p:nvSpPr>
        <p:spPr/>
        <p:txBody>
          <a:bodyPr/>
          <a:lstStyle/>
          <a:p>
            <a:endParaRPr lang="en-US" dirty="0"/>
          </a:p>
        </p:txBody>
      </p:sp>
      <p:pic>
        <p:nvPicPr>
          <p:cNvPr id="4" name="Picture 3" descr="logo.JPG"/>
          <p:cNvPicPr>
            <a:picLocks noChangeAspect="1"/>
          </p:cNvPicPr>
          <p:nvPr/>
        </p:nvPicPr>
        <p:blipFill>
          <a:blip r:embed="rId2" cstate="print"/>
          <a:stretch>
            <a:fillRect/>
          </a:stretch>
        </p:blipFill>
        <p:spPr>
          <a:xfrm>
            <a:off x="5943600" y="6172200"/>
            <a:ext cx="3019425" cy="476250"/>
          </a:xfrm>
          <a:prstGeom prst="rect">
            <a:avLst/>
          </a:prstGeom>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CA" sz="2200" dirty="0" smtClean="0"/>
              <a:t>One sister claimed her other sister should pay occupation rent for the use of the cottage</a:t>
            </a:r>
          </a:p>
          <a:p>
            <a:pPr lvl="1"/>
            <a:endParaRPr lang="en-CA" sz="2200" dirty="0" smtClean="0"/>
          </a:p>
          <a:p>
            <a:pPr lvl="1"/>
            <a:r>
              <a:rPr lang="en-CA" sz="2200" dirty="0" smtClean="0"/>
              <a:t>Matters decided by the court at a great expense to all parties</a:t>
            </a:r>
            <a:endParaRPr lang="en-US" sz="2200" dirty="0" smtClean="0"/>
          </a:p>
          <a:p>
            <a:endParaRPr lang="en-US" dirty="0"/>
          </a:p>
        </p:txBody>
      </p:sp>
      <p:sp>
        <p:nvSpPr>
          <p:cNvPr id="3" name="Title 2"/>
          <p:cNvSpPr>
            <a:spLocks noGrp="1"/>
          </p:cNvSpPr>
          <p:nvPr>
            <p:ph type="title"/>
          </p:nvPr>
        </p:nvSpPr>
        <p:spPr/>
        <p:txBody>
          <a:bodyPr/>
          <a:lstStyle/>
          <a:p>
            <a:endParaRPr lang="en-US" dirty="0"/>
          </a:p>
        </p:txBody>
      </p:sp>
      <p:pic>
        <p:nvPicPr>
          <p:cNvPr id="4" name="Picture 3" descr="logo.JPG"/>
          <p:cNvPicPr>
            <a:picLocks noChangeAspect="1"/>
          </p:cNvPicPr>
          <p:nvPr/>
        </p:nvPicPr>
        <p:blipFill>
          <a:blip r:embed="rId2" cstate="print"/>
          <a:stretch>
            <a:fillRect/>
          </a:stretch>
        </p:blipFill>
        <p:spPr>
          <a:xfrm>
            <a:off x="5943600" y="6172200"/>
            <a:ext cx="3019425" cy="476250"/>
          </a:xfrm>
          <a:prstGeom prst="rect">
            <a:avLst/>
          </a:prstGeom>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endParaRPr lang="en-CA" sz="2200" dirty="0"/>
          </a:p>
          <a:p>
            <a:pPr lvl="1"/>
            <a:r>
              <a:rPr lang="en-CA" sz="2200" i="1" dirty="0"/>
              <a:t>Grafton Estate v. Canada Trust Co</a:t>
            </a:r>
            <a:r>
              <a:rPr lang="en-CA" sz="2200" dirty="0" smtClean="0"/>
              <a:t>. (2012)</a:t>
            </a:r>
          </a:p>
          <a:p>
            <a:pPr lvl="1"/>
            <a:endParaRPr lang="en-CA" sz="2200" dirty="0" smtClean="0"/>
          </a:p>
          <a:p>
            <a:pPr lvl="2"/>
            <a:r>
              <a:rPr lang="en-CA" sz="2200" dirty="0" smtClean="0"/>
              <a:t>Testator left life interest in an “idyllic” cottage to Ms. Ross and her (now deceased sister) and a capital account to maintain the cottage</a:t>
            </a:r>
          </a:p>
          <a:p>
            <a:pPr lvl="2"/>
            <a:endParaRPr lang="en-CA" sz="2200" dirty="0" smtClean="0"/>
          </a:p>
          <a:p>
            <a:pPr lvl="2"/>
            <a:r>
              <a:rPr lang="en-CA" sz="2200" dirty="0" smtClean="0"/>
              <a:t>Ms. Ross’s children were the residual beneficiaries</a:t>
            </a:r>
            <a:endParaRPr lang="en-CA" sz="2200" dirty="0"/>
          </a:p>
          <a:p>
            <a:pPr lvl="2"/>
            <a:endParaRPr lang="en-US" sz="2200" dirty="0" smtClean="0"/>
          </a:p>
          <a:p>
            <a:pPr lvl="2"/>
            <a:r>
              <a:rPr lang="en-US" sz="2200" dirty="0" smtClean="0"/>
              <a:t>Ms. Ross and Canada Trust were the remaining co-executors</a:t>
            </a:r>
            <a:endParaRPr lang="en-US" sz="2200" dirty="0"/>
          </a:p>
        </p:txBody>
      </p:sp>
      <p:sp>
        <p:nvSpPr>
          <p:cNvPr id="3" name="Title 2"/>
          <p:cNvSpPr>
            <a:spLocks noGrp="1"/>
          </p:cNvSpPr>
          <p:nvPr>
            <p:ph type="title"/>
          </p:nvPr>
        </p:nvSpPr>
        <p:spPr/>
        <p:txBody>
          <a:bodyPr/>
          <a:lstStyle/>
          <a:p>
            <a:r>
              <a:rPr lang="en-US" dirty="0" smtClean="0"/>
              <a:t>Cottage has to be Maintained</a:t>
            </a:r>
            <a:endParaRPr lang="en-US" dirty="0"/>
          </a:p>
        </p:txBody>
      </p:sp>
      <p:pic>
        <p:nvPicPr>
          <p:cNvPr id="4" name="Picture 3" descr="logo.JPG"/>
          <p:cNvPicPr>
            <a:picLocks noChangeAspect="1"/>
          </p:cNvPicPr>
          <p:nvPr/>
        </p:nvPicPr>
        <p:blipFill>
          <a:blip r:embed="rId2" cstate="print"/>
          <a:stretch>
            <a:fillRect/>
          </a:stretch>
        </p:blipFill>
        <p:spPr>
          <a:xfrm>
            <a:off x="5943600" y="6172200"/>
            <a:ext cx="3019425" cy="476250"/>
          </a:xfrm>
          <a:prstGeom prst="rect">
            <a:avLst/>
          </a:prstGeom>
        </p:spPr>
      </p:pic>
    </p:spTree>
    <p:extLst>
      <p:ext uri="{BB962C8B-B14F-4D97-AF65-F5344CB8AC3E}">
        <p14:creationId xmlns:p14="http://schemas.microsoft.com/office/powerpoint/2010/main" val="101623264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endParaRPr lang="en-CA" sz="2200" dirty="0"/>
          </a:p>
          <a:p>
            <a:pPr lvl="1"/>
            <a:r>
              <a:rPr lang="en-CA" sz="2200" dirty="0" smtClean="0"/>
              <a:t>The cottage needed significant repairs</a:t>
            </a:r>
          </a:p>
          <a:p>
            <a:pPr lvl="1"/>
            <a:endParaRPr lang="en-CA" sz="2200" dirty="0"/>
          </a:p>
          <a:p>
            <a:pPr lvl="1"/>
            <a:r>
              <a:rPr lang="en-CA" sz="2200" dirty="0" smtClean="0"/>
              <a:t>Ms. Ross had invested $126,000 into maintaining the cottage but the estate accounts were empty and the capital account was exhausted</a:t>
            </a:r>
          </a:p>
          <a:p>
            <a:pPr lvl="1"/>
            <a:endParaRPr lang="en-CA" sz="2200" dirty="0"/>
          </a:p>
          <a:p>
            <a:pPr lvl="2"/>
            <a:endParaRPr lang="en-US" dirty="0"/>
          </a:p>
        </p:txBody>
      </p:sp>
      <p:sp>
        <p:nvSpPr>
          <p:cNvPr id="3" name="Title 2"/>
          <p:cNvSpPr>
            <a:spLocks noGrp="1"/>
          </p:cNvSpPr>
          <p:nvPr>
            <p:ph type="title"/>
          </p:nvPr>
        </p:nvSpPr>
        <p:spPr/>
        <p:txBody>
          <a:bodyPr/>
          <a:lstStyle/>
          <a:p>
            <a:endParaRPr lang="en-US" dirty="0"/>
          </a:p>
        </p:txBody>
      </p:sp>
      <p:pic>
        <p:nvPicPr>
          <p:cNvPr id="4" name="Picture 3" descr="logo.JPG"/>
          <p:cNvPicPr>
            <a:picLocks noChangeAspect="1"/>
          </p:cNvPicPr>
          <p:nvPr/>
        </p:nvPicPr>
        <p:blipFill>
          <a:blip r:embed="rId2" cstate="print"/>
          <a:stretch>
            <a:fillRect/>
          </a:stretch>
        </p:blipFill>
        <p:spPr>
          <a:xfrm>
            <a:off x="5943600" y="6172200"/>
            <a:ext cx="3019425" cy="476250"/>
          </a:xfrm>
          <a:prstGeom prst="rect">
            <a:avLst/>
          </a:prstGeom>
        </p:spPr>
      </p:pic>
    </p:spTree>
    <p:extLst>
      <p:ext uri="{BB962C8B-B14F-4D97-AF65-F5344CB8AC3E}">
        <p14:creationId xmlns:p14="http://schemas.microsoft.com/office/powerpoint/2010/main" val="32556516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Talk to your children (preferably at the same time). Some children may want the cottage, some may want to sell it. You may be surprised by how they feel</a:t>
            </a:r>
          </a:p>
          <a:p>
            <a:pPr>
              <a:buNone/>
            </a:pPr>
            <a:endParaRPr lang="en-US" dirty="0" smtClean="0"/>
          </a:p>
          <a:p>
            <a:r>
              <a:rPr lang="en-US" sz="2800" dirty="0" smtClean="0"/>
              <a:t>Capital gains tax: Who will pay? Seek professional advice</a:t>
            </a:r>
            <a:endParaRPr lang="en-US" dirty="0" smtClean="0"/>
          </a:p>
          <a:p>
            <a:endParaRPr lang="en-US" dirty="0"/>
          </a:p>
        </p:txBody>
      </p:sp>
      <p:sp>
        <p:nvSpPr>
          <p:cNvPr id="3" name="Title 2"/>
          <p:cNvSpPr>
            <a:spLocks noGrp="1"/>
          </p:cNvSpPr>
          <p:nvPr>
            <p:ph type="title"/>
          </p:nvPr>
        </p:nvSpPr>
        <p:spPr/>
        <p:txBody>
          <a:bodyPr>
            <a:normAutofit/>
          </a:bodyPr>
          <a:lstStyle/>
          <a:p>
            <a:r>
              <a:rPr lang="en-US" dirty="0" smtClean="0"/>
              <a:t>Talk…</a:t>
            </a:r>
            <a:endParaRPr lang="en-US" dirty="0"/>
          </a:p>
        </p:txBody>
      </p:sp>
      <p:pic>
        <p:nvPicPr>
          <p:cNvPr id="5" name="Picture 4" descr="logo.JPG"/>
          <p:cNvPicPr>
            <a:picLocks noChangeAspect="1"/>
          </p:cNvPicPr>
          <p:nvPr/>
        </p:nvPicPr>
        <p:blipFill>
          <a:blip r:embed="rId2" cstate="print"/>
          <a:stretch>
            <a:fillRect/>
          </a:stretch>
        </p:blipFill>
        <p:spPr>
          <a:xfrm>
            <a:off x="5943600" y="6172200"/>
            <a:ext cx="3019425" cy="476250"/>
          </a:xfrm>
          <a:prstGeom prst="rect">
            <a:avLst/>
          </a:prstGeom>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endParaRPr lang="en-CA" sz="2200" dirty="0"/>
          </a:p>
          <a:p>
            <a:pPr lvl="1"/>
            <a:r>
              <a:rPr lang="en-CA" sz="2200" dirty="0"/>
              <a:t>Ms. Ross wanted to enter into a “reverse” mortgage</a:t>
            </a:r>
          </a:p>
          <a:p>
            <a:pPr lvl="1"/>
            <a:endParaRPr lang="en-CA" sz="2200" dirty="0"/>
          </a:p>
          <a:p>
            <a:pPr lvl="1"/>
            <a:r>
              <a:rPr lang="en-CA" sz="2200" dirty="0"/>
              <a:t>Three of her four children believed this mortgage would be detrimental to their interests</a:t>
            </a:r>
          </a:p>
          <a:p>
            <a:pPr lvl="2"/>
            <a:endParaRPr lang="en-US" sz="2200" dirty="0" smtClean="0"/>
          </a:p>
          <a:p>
            <a:pPr lvl="1"/>
            <a:r>
              <a:rPr lang="en-US" sz="2200" dirty="0" smtClean="0"/>
              <a:t>Canada Trust would not agree to the mortgage plan so Ms. Ross sought to remove it as executor</a:t>
            </a:r>
            <a:endParaRPr lang="en-US" sz="2200" dirty="0"/>
          </a:p>
        </p:txBody>
      </p:sp>
      <p:sp>
        <p:nvSpPr>
          <p:cNvPr id="3" name="Title 2"/>
          <p:cNvSpPr>
            <a:spLocks noGrp="1"/>
          </p:cNvSpPr>
          <p:nvPr>
            <p:ph type="title"/>
          </p:nvPr>
        </p:nvSpPr>
        <p:spPr/>
        <p:txBody>
          <a:bodyPr/>
          <a:lstStyle/>
          <a:p>
            <a:endParaRPr lang="en-US" dirty="0"/>
          </a:p>
        </p:txBody>
      </p:sp>
      <p:pic>
        <p:nvPicPr>
          <p:cNvPr id="4" name="Picture 3" descr="logo.JPG"/>
          <p:cNvPicPr>
            <a:picLocks noChangeAspect="1"/>
          </p:cNvPicPr>
          <p:nvPr/>
        </p:nvPicPr>
        <p:blipFill>
          <a:blip r:embed="rId2" cstate="print"/>
          <a:stretch>
            <a:fillRect/>
          </a:stretch>
        </p:blipFill>
        <p:spPr>
          <a:xfrm>
            <a:off x="5943600" y="6172200"/>
            <a:ext cx="3019425" cy="476250"/>
          </a:xfrm>
          <a:prstGeom prst="rect">
            <a:avLst/>
          </a:prstGeom>
        </p:spPr>
      </p:pic>
    </p:spTree>
    <p:extLst>
      <p:ext uri="{BB962C8B-B14F-4D97-AF65-F5344CB8AC3E}">
        <p14:creationId xmlns:p14="http://schemas.microsoft.com/office/powerpoint/2010/main" val="421272256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endParaRPr lang="en-CA" sz="2200" dirty="0"/>
          </a:p>
          <a:p>
            <a:pPr lvl="1"/>
            <a:r>
              <a:rPr lang="en-CA" sz="2200" dirty="0" smtClean="0"/>
              <a:t>Judge found that the plan was “vague” and might not increase the property value</a:t>
            </a:r>
          </a:p>
          <a:p>
            <a:pPr lvl="1"/>
            <a:endParaRPr lang="en-CA" sz="2200" dirty="0"/>
          </a:p>
          <a:p>
            <a:pPr lvl="1"/>
            <a:r>
              <a:rPr lang="en-US" sz="2200" dirty="0" smtClean="0"/>
              <a:t>Could not s</a:t>
            </a:r>
            <a:r>
              <a:rPr lang="en-CA" sz="2200" dirty="0" smtClean="0"/>
              <a:t>ay </a:t>
            </a:r>
            <a:r>
              <a:rPr lang="en-CA" sz="2200" dirty="0"/>
              <a:t>that the </a:t>
            </a:r>
            <a:r>
              <a:rPr lang="en-CA" sz="2200" dirty="0" smtClean="0"/>
              <a:t>plan was </a:t>
            </a:r>
            <a:r>
              <a:rPr lang="en-CA" sz="2200" dirty="0"/>
              <a:t>in the interests of the </a:t>
            </a:r>
            <a:r>
              <a:rPr lang="en-CA" sz="2200" dirty="0" smtClean="0"/>
              <a:t>residual beneficiaries </a:t>
            </a:r>
            <a:r>
              <a:rPr lang="en-CA" sz="2200" dirty="0"/>
              <a:t>as much as it </a:t>
            </a:r>
            <a:r>
              <a:rPr lang="en-CA" sz="2200" dirty="0" smtClean="0"/>
              <a:t>was in </a:t>
            </a:r>
            <a:r>
              <a:rPr lang="en-CA" sz="2200" dirty="0"/>
              <a:t>Ms. </a:t>
            </a:r>
            <a:r>
              <a:rPr lang="en-CA" sz="2200" dirty="0" smtClean="0"/>
              <a:t>Ross's: conflict between her interest and her fiduciary duties</a:t>
            </a:r>
          </a:p>
          <a:p>
            <a:pPr lvl="1"/>
            <a:endParaRPr lang="en-CA" sz="2200" dirty="0"/>
          </a:p>
          <a:p>
            <a:pPr lvl="1"/>
            <a:r>
              <a:rPr lang="en-CA" sz="2200" dirty="0" smtClean="0"/>
              <a:t>No grounds to remove Canada Trust</a:t>
            </a:r>
          </a:p>
          <a:p>
            <a:pPr lvl="1"/>
            <a:endParaRPr lang="en-CA" sz="2200" dirty="0"/>
          </a:p>
          <a:p>
            <a:pPr lvl="1"/>
            <a:r>
              <a:rPr lang="en-CA" sz="2200" dirty="0" smtClean="0"/>
              <a:t>It was “unforeseen” by testator that there would not be enough money to maintain the cottage</a:t>
            </a:r>
            <a:endParaRPr lang="en-US" sz="2200" dirty="0"/>
          </a:p>
        </p:txBody>
      </p:sp>
      <p:sp>
        <p:nvSpPr>
          <p:cNvPr id="3" name="Title 2"/>
          <p:cNvSpPr>
            <a:spLocks noGrp="1"/>
          </p:cNvSpPr>
          <p:nvPr>
            <p:ph type="title"/>
          </p:nvPr>
        </p:nvSpPr>
        <p:spPr/>
        <p:txBody>
          <a:bodyPr/>
          <a:lstStyle/>
          <a:p>
            <a:endParaRPr lang="en-US" dirty="0"/>
          </a:p>
        </p:txBody>
      </p:sp>
      <p:pic>
        <p:nvPicPr>
          <p:cNvPr id="4" name="Picture 3" descr="logo.JPG"/>
          <p:cNvPicPr>
            <a:picLocks noChangeAspect="1"/>
          </p:cNvPicPr>
          <p:nvPr/>
        </p:nvPicPr>
        <p:blipFill>
          <a:blip r:embed="rId2" cstate="print"/>
          <a:stretch>
            <a:fillRect/>
          </a:stretch>
        </p:blipFill>
        <p:spPr>
          <a:xfrm>
            <a:off x="5943600" y="6172200"/>
            <a:ext cx="3019425" cy="476250"/>
          </a:xfrm>
          <a:prstGeom prst="rect">
            <a:avLst/>
          </a:prstGeom>
        </p:spPr>
      </p:pic>
    </p:spTree>
    <p:extLst>
      <p:ext uri="{BB962C8B-B14F-4D97-AF65-F5344CB8AC3E}">
        <p14:creationId xmlns:p14="http://schemas.microsoft.com/office/powerpoint/2010/main" val="154488675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endParaRPr lang="en-CA" sz="2200" dirty="0"/>
          </a:p>
          <a:p>
            <a:pPr lvl="1"/>
            <a:r>
              <a:rPr lang="en-CA" sz="2200" i="1" dirty="0" err="1"/>
              <a:t>Cowderoy</a:t>
            </a:r>
            <a:r>
              <a:rPr lang="en-CA" sz="2200" i="1" dirty="0"/>
              <a:t> v. </a:t>
            </a:r>
            <a:r>
              <a:rPr lang="en-CA" sz="2200" i="1" dirty="0" err="1"/>
              <a:t>Sorkos</a:t>
            </a:r>
            <a:r>
              <a:rPr lang="en-CA" sz="2200" i="1" dirty="0"/>
              <a:t> </a:t>
            </a:r>
            <a:r>
              <a:rPr lang="en-CA" sz="2200" i="1" dirty="0" smtClean="0"/>
              <a:t>Estate </a:t>
            </a:r>
            <a:r>
              <a:rPr lang="en-CA" sz="2200" dirty="0" smtClean="0"/>
              <a:t>(2012) </a:t>
            </a:r>
            <a:r>
              <a:rPr lang="en-CA" sz="2200" dirty="0" err="1" smtClean="0"/>
              <a:t>rev’d</a:t>
            </a:r>
            <a:r>
              <a:rPr lang="en-CA" sz="2200" dirty="0" smtClean="0"/>
              <a:t> (2014)</a:t>
            </a:r>
          </a:p>
          <a:p>
            <a:pPr lvl="1"/>
            <a:endParaRPr lang="en-CA" sz="2200" dirty="0"/>
          </a:p>
          <a:p>
            <a:pPr lvl="2"/>
            <a:r>
              <a:rPr lang="en-CA" sz="2200" dirty="0" smtClean="0"/>
              <a:t>Deceased married Victoria and treated her grandchildren as his own</a:t>
            </a:r>
          </a:p>
          <a:p>
            <a:pPr lvl="2"/>
            <a:endParaRPr lang="en-CA" sz="2200" dirty="0"/>
          </a:p>
          <a:p>
            <a:pPr lvl="2"/>
            <a:r>
              <a:rPr lang="en-CA" sz="2200" dirty="0" smtClean="0"/>
              <a:t>He and Victoria bought a cottage which the grandchildren helped out at</a:t>
            </a:r>
          </a:p>
          <a:p>
            <a:pPr lvl="2"/>
            <a:endParaRPr lang="en-CA" sz="2200" dirty="0"/>
          </a:p>
          <a:p>
            <a:pPr lvl="2"/>
            <a:r>
              <a:rPr lang="en-CA" sz="2200" dirty="0" smtClean="0"/>
              <a:t>Deceased told the grandchildren that instead of being paid they would receive the cottage in his will</a:t>
            </a:r>
          </a:p>
          <a:p>
            <a:pPr lvl="2"/>
            <a:endParaRPr lang="en-CA" sz="1800" dirty="0"/>
          </a:p>
          <a:p>
            <a:pPr lvl="2"/>
            <a:endParaRPr lang="en-CA" sz="1800" dirty="0"/>
          </a:p>
        </p:txBody>
      </p:sp>
      <p:sp>
        <p:nvSpPr>
          <p:cNvPr id="3" name="Title 2"/>
          <p:cNvSpPr>
            <a:spLocks noGrp="1"/>
          </p:cNvSpPr>
          <p:nvPr>
            <p:ph type="title"/>
          </p:nvPr>
        </p:nvSpPr>
        <p:spPr/>
        <p:txBody>
          <a:bodyPr>
            <a:normAutofit fontScale="90000"/>
          </a:bodyPr>
          <a:lstStyle/>
          <a:p>
            <a:r>
              <a:rPr lang="en-US" dirty="0" smtClean="0"/>
              <a:t>Proprietary estoppel can be trumped by </a:t>
            </a:r>
            <a:r>
              <a:rPr lang="en-US" dirty="0" err="1" smtClean="0"/>
              <a:t>dependant</a:t>
            </a:r>
            <a:r>
              <a:rPr lang="en-US" dirty="0" smtClean="0"/>
              <a:t> support</a:t>
            </a:r>
            <a:endParaRPr lang="en-US" dirty="0"/>
          </a:p>
        </p:txBody>
      </p:sp>
      <p:pic>
        <p:nvPicPr>
          <p:cNvPr id="4" name="Picture 3" descr="logo.JPG"/>
          <p:cNvPicPr>
            <a:picLocks noChangeAspect="1"/>
          </p:cNvPicPr>
          <p:nvPr/>
        </p:nvPicPr>
        <p:blipFill>
          <a:blip r:embed="rId2" cstate="print"/>
          <a:stretch>
            <a:fillRect/>
          </a:stretch>
        </p:blipFill>
        <p:spPr>
          <a:xfrm>
            <a:off x="5943600" y="6172200"/>
            <a:ext cx="3019425" cy="476250"/>
          </a:xfrm>
          <a:prstGeom prst="rect">
            <a:avLst/>
          </a:prstGeom>
        </p:spPr>
      </p:pic>
    </p:spTree>
    <p:extLst>
      <p:ext uri="{BB962C8B-B14F-4D97-AF65-F5344CB8AC3E}">
        <p14:creationId xmlns:p14="http://schemas.microsoft.com/office/powerpoint/2010/main" val="249362089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a:endParaRPr lang="en-CA" sz="2200" dirty="0"/>
          </a:p>
          <a:p>
            <a:pPr lvl="1"/>
            <a:r>
              <a:rPr lang="en-CA" sz="2200" dirty="0" smtClean="0"/>
              <a:t>Grandchildren assisted at the cottage for over 25 years conducting repairs and tending the grounds</a:t>
            </a:r>
          </a:p>
          <a:p>
            <a:pPr lvl="1"/>
            <a:endParaRPr lang="en-CA" sz="2200" dirty="0"/>
          </a:p>
          <a:p>
            <a:pPr lvl="1"/>
            <a:r>
              <a:rPr lang="en-CA" sz="2200" dirty="0" smtClean="0"/>
              <a:t>Deceased’s 2001 will left the grandchildren the cottage (and other properties they helped with)</a:t>
            </a:r>
          </a:p>
          <a:p>
            <a:pPr lvl="1"/>
            <a:endParaRPr lang="en-CA" sz="2200" dirty="0"/>
          </a:p>
          <a:p>
            <a:pPr lvl="1"/>
            <a:r>
              <a:rPr lang="en-CA" sz="2200" dirty="0" smtClean="0"/>
              <a:t>Victoria died and the Deceased remarried</a:t>
            </a:r>
          </a:p>
          <a:p>
            <a:pPr lvl="1"/>
            <a:endParaRPr lang="en-CA" sz="2200" dirty="0"/>
          </a:p>
          <a:p>
            <a:pPr lvl="1"/>
            <a:r>
              <a:rPr lang="en-CA" sz="2200" dirty="0" smtClean="0"/>
              <a:t>His new wills did not leave the grandchildren </a:t>
            </a:r>
            <a:r>
              <a:rPr lang="en-CA" sz="2200" dirty="0"/>
              <a:t>the cottage </a:t>
            </a:r>
            <a:r>
              <a:rPr lang="en-CA" sz="2200" dirty="0" smtClean="0"/>
              <a:t>(or the other </a:t>
            </a:r>
            <a:r>
              <a:rPr lang="en-CA" sz="2200" dirty="0"/>
              <a:t>properties they helped with)</a:t>
            </a:r>
            <a:endParaRPr lang="en-CA" sz="2200" dirty="0" smtClean="0"/>
          </a:p>
          <a:p>
            <a:pPr marL="393192" lvl="1" indent="0">
              <a:buNone/>
            </a:pPr>
            <a:endParaRPr lang="en-CA" sz="2200" dirty="0" smtClean="0"/>
          </a:p>
          <a:p>
            <a:pPr lvl="2"/>
            <a:endParaRPr lang="en-CA" sz="1800" dirty="0"/>
          </a:p>
          <a:p>
            <a:pPr lvl="2"/>
            <a:endParaRPr lang="en-CA" sz="1800" dirty="0"/>
          </a:p>
        </p:txBody>
      </p:sp>
      <p:sp>
        <p:nvSpPr>
          <p:cNvPr id="3" name="Title 2"/>
          <p:cNvSpPr>
            <a:spLocks noGrp="1"/>
          </p:cNvSpPr>
          <p:nvPr>
            <p:ph type="title"/>
          </p:nvPr>
        </p:nvSpPr>
        <p:spPr/>
        <p:txBody>
          <a:bodyPr/>
          <a:lstStyle/>
          <a:p>
            <a:endParaRPr lang="en-US" dirty="0"/>
          </a:p>
        </p:txBody>
      </p:sp>
      <p:pic>
        <p:nvPicPr>
          <p:cNvPr id="4" name="Picture 3" descr="logo.JPG"/>
          <p:cNvPicPr>
            <a:picLocks noChangeAspect="1"/>
          </p:cNvPicPr>
          <p:nvPr/>
        </p:nvPicPr>
        <p:blipFill>
          <a:blip r:embed="rId2" cstate="print"/>
          <a:stretch>
            <a:fillRect/>
          </a:stretch>
        </p:blipFill>
        <p:spPr>
          <a:xfrm>
            <a:off x="5943600" y="6172200"/>
            <a:ext cx="3019425" cy="476250"/>
          </a:xfrm>
          <a:prstGeom prst="rect">
            <a:avLst/>
          </a:prstGeom>
        </p:spPr>
      </p:pic>
    </p:spTree>
    <p:extLst>
      <p:ext uri="{BB962C8B-B14F-4D97-AF65-F5344CB8AC3E}">
        <p14:creationId xmlns:p14="http://schemas.microsoft.com/office/powerpoint/2010/main" val="206818668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a:endParaRPr lang="en-CA" sz="2200" dirty="0"/>
          </a:p>
          <a:p>
            <a:pPr lvl="1"/>
            <a:r>
              <a:rPr lang="en-CA" sz="2200" dirty="0" smtClean="0"/>
              <a:t>Judge found that as a matter of “proprietary estoppel” the Deceased’s estate had to convey the cottage to the grandchildren</a:t>
            </a:r>
          </a:p>
          <a:p>
            <a:pPr lvl="1"/>
            <a:endParaRPr lang="en-CA" sz="2200" dirty="0"/>
          </a:p>
          <a:p>
            <a:pPr lvl="1"/>
            <a:r>
              <a:rPr lang="en-CA" sz="2200" dirty="0" smtClean="0"/>
              <a:t>It would be “unconscionable” to the grandchildren to hold otherwise, as they had altered their lives for 25 years to the Deceased’s benefit and their detriment</a:t>
            </a:r>
          </a:p>
          <a:p>
            <a:pPr lvl="1"/>
            <a:endParaRPr lang="en-CA" sz="2200" dirty="0" smtClean="0"/>
          </a:p>
          <a:p>
            <a:pPr marL="393192" lvl="1" indent="0">
              <a:buNone/>
            </a:pPr>
            <a:endParaRPr lang="en-CA" sz="2200" dirty="0" smtClean="0"/>
          </a:p>
          <a:p>
            <a:pPr lvl="2"/>
            <a:endParaRPr lang="en-CA" sz="1800" dirty="0"/>
          </a:p>
          <a:p>
            <a:pPr lvl="2"/>
            <a:endParaRPr lang="en-CA" sz="1800" dirty="0"/>
          </a:p>
        </p:txBody>
      </p:sp>
      <p:sp>
        <p:nvSpPr>
          <p:cNvPr id="3" name="Title 2"/>
          <p:cNvSpPr>
            <a:spLocks noGrp="1"/>
          </p:cNvSpPr>
          <p:nvPr>
            <p:ph type="title"/>
          </p:nvPr>
        </p:nvSpPr>
        <p:spPr/>
        <p:txBody>
          <a:bodyPr/>
          <a:lstStyle/>
          <a:p>
            <a:endParaRPr lang="en-US" dirty="0"/>
          </a:p>
        </p:txBody>
      </p:sp>
      <p:pic>
        <p:nvPicPr>
          <p:cNvPr id="4" name="Picture 3" descr="logo.JPG"/>
          <p:cNvPicPr>
            <a:picLocks noChangeAspect="1"/>
          </p:cNvPicPr>
          <p:nvPr/>
        </p:nvPicPr>
        <p:blipFill>
          <a:blip r:embed="rId2" cstate="print"/>
          <a:stretch>
            <a:fillRect/>
          </a:stretch>
        </p:blipFill>
        <p:spPr>
          <a:xfrm>
            <a:off x="5943600" y="6172200"/>
            <a:ext cx="3019425" cy="476250"/>
          </a:xfrm>
          <a:prstGeom prst="rect">
            <a:avLst/>
          </a:prstGeom>
        </p:spPr>
      </p:pic>
    </p:spTree>
    <p:extLst>
      <p:ext uri="{BB962C8B-B14F-4D97-AF65-F5344CB8AC3E}">
        <p14:creationId xmlns:p14="http://schemas.microsoft.com/office/powerpoint/2010/main" val="290685532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a:endParaRPr lang="en-CA" sz="2200" dirty="0"/>
          </a:p>
          <a:p>
            <a:pPr lvl="1"/>
            <a:r>
              <a:rPr lang="en-CA" sz="2200" dirty="0" smtClean="0"/>
              <a:t>The Court of Appeal did not disturb the trial judge’s findings that the Deceased should have left the cottage to the grandchildren</a:t>
            </a:r>
          </a:p>
          <a:p>
            <a:pPr lvl="1"/>
            <a:endParaRPr lang="en-CA" sz="2200" dirty="0"/>
          </a:p>
          <a:p>
            <a:pPr lvl="1"/>
            <a:r>
              <a:rPr lang="en-CA" sz="2200" dirty="0" smtClean="0"/>
              <a:t>However, the Court of Appeal held that the trial judge erred by turning a promise to bequeath into an obligation to convey</a:t>
            </a:r>
          </a:p>
          <a:p>
            <a:pPr lvl="1"/>
            <a:endParaRPr lang="en-CA" sz="2200" dirty="0"/>
          </a:p>
          <a:p>
            <a:pPr lvl="1"/>
            <a:r>
              <a:rPr lang="en-CA" sz="2200" dirty="0" smtClean="0"/>
              <a:t>The grandchildren should be in the same position as if the Deceased hadn’t changed his will</a:t>
            </a:r>
          </a:p>
          <a:p>
            <a:pPr lvl="1"/>
            <a:endParaRPr lang="en-CA" sz="2200" dirty="0"/>
          </a:p>
          <a:p>
            <a:pPr lvl="1"/>
            <a:endParaRPr lang="en-CA" sz="2200" dirty="0" smtClean="0"/>
          </a:p>
          <a:p>
            <a:pPr lvl="1"/>
            <a:endParaRPr lang="en-CA" sz="2200" dirty="0" smtClean="0"/>
          </a:p>
          <a:p>
            <a:pPr marL="393192" lvl="1" indent="0">
              <a:buNone/>
            </a:pPr>
            <a:endParaRPr lang="en-CA" sz="2200" dirty="0" smtClean="0"/>
          </a:p>
          <a:p>
            <a:pPr lvl="2"/>
            <a:endParaRPr lang="en-CA" sz="1800" dirty="0"/>
          </a:p>
          <a:p>
            <a:pPr lvl="2"/>
            <a:endParaRPr lang="en-CA" sz="1800" dirty="0"/>
          </a:p>
        </p:txBody>
      </p:sp>
      <p:sp>
        <p:nvSpPr>
          <p:cNvPr id="3" name="Title 2"/>
          <p:cNvSpPr>
            <a:spLocks noGrp="1"/>
          </p:cNvSpPr>
          <p:nvPr>
            <p:ph type="title"/>
          </p:nvPr>
        </p:nvSpPr>
        <p:spPr/>
        <p:txBody>
          <a:bodyPr/>
          <a:lstStyle/>
          <a:p>
            <a:endParaRPr lang="en-US" dirty="0"/>
          </a:p>
        </p:txBody>
      </p:sp>
      <p:pic>
        <p:nvPicPr>
          <p:cNvPr id="4" name="Picture 3" descr="logo.JPG"/>
          <p:cNvPicPr>
            <a:picLocks noChangeAspect="1"/>
          </p:cNvPicPr>
          <p:nvPr/>
        </p:nvPicPr>
        <p:blipFill>
          <a:blip r:embed="rId2" cstate="print"/>
          <a:stretch>
            <a:fillRect/>
          </a:stretch>
        </p:blipFill>
        <p:spPr>
          <a:xfrm>
            <a:off x="5943600" y="6172200"/>
            <a:ext cx="3019425" cy="476250"/>
          </a:xfrm>
          <a:prstGeom prst="rect">
            <a:avLst/>
          </a:prstGeom>
        </p:spPr>
      </p:pic>
    </p:spTree>
    <p:extLst>
      <p:ext uri="{BB962C8B-B14F-4D97-AF65-F5344CB8AC3E}">
        <p14:creationId xmlns:p14="http://schemas.microsoft.com/office/powerpoint/2010/main" val="403610511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a:endParaRPr lang="en-CA" sz="2200" dirty="0"/>
          </a:p>
          <a:p>
            <a:pPr lvl="1"/>
            <a:r>
              <a:rPr lang="en-CA" sz="2200" dirty="0" smtClean="0"/>
              <a:t>The Deceased’s new wife had claimed for dependant support against the Estate</a:t>
            </a:r>
          </a:p>
          <a:p>
            <a:pPr lvl="1"/>
            <a:endParaRPr lang="en-CA" sz="2200" dirty="0"/>
          </a:p>
          <a:p>
            <a:pPr lvl="1"/>
            <a:r>
              <a:rPr lang="en-CA" sz="2200" dirty="0" smtClean="0"/>
              <a:t>Any excess value in the cottage (and the other properties) over the value added by the grandchildren on a </a:t>
            </a:r>
            <a:r>
              <a:rPr lang="en-CA" sz="2200" i="1" dirty="0" smtClean="0"/>
              <a:t>quantum </a:t>
            </a:r>
            <a:r>
              <a:rPr lang="en-CA" sz="2200" i="1" dirty="0" err="1" smtClean="0"/>
              <a:t>meruit</a:t>
            </a:r>
            <a:r>
              <a:rPr lang="en-CA" sz="2200" i="1" dirty="0" smtClean="0"/>
              <a:t> </a:t>
            </a:r>
            <a:r>
              <a:rPr lang="en-CA" sz="2200" dirty="0" smtClean="0"/>
              <a:t>basis should be available, if necessary, for the new wife’s dependant support</a:t>
            </a:r>
          </a:p>
          <a:p>
            <a:pPr lvl="1"/>
            <a:endParaRPr lang="en-CA" sz="2200" dirty="0"/>
          </a:p>
          <a:p>
            <a:pPr lvl="1"/>
            <a:r>
              <a:rPr lang="en-CA" sz="2200" dirty="0" smtClean="0"/>
              <a:t>The Court of Appeal remitted the matter back to the lower court</a:t>
            </a:r>
          </a:p>
          <a:p>
            <a:pPr lvl="1"/>
            <a:endParaRPr lang="en-CA" sz="2200" dirty="0"/>
          </a:p>
          <a:p>
            <a:pPr lvl="1"/>
            <a:endParaRPr lang="en-CA" sz="2200" dirty="0" smtClean="0"/>
          </a:p>
          <a:p>
            <a:pPr lvl="1"/>
            <a:endParaRPr lang="en-CA" sz="2200" dirty="0" smtClean="0"/>
          </a:p>
          <a:p>
            <a:pPr marL="393192" lvl="1" indent="0">
              <a:buNone/>
            </a:pPr>
            <a:endParaRPr lang="en-CA" sz="2200" dirty="0" smtClean="0"/>
          </a:p>
          <a:p>
            <a:pPr lvl="2"/>
            <a:endParaRPr lang="en-CA" sz="1800" dirty="0"/>
          </a:p>
          <a:p>
            <a:pPr lvl="2"/>
            <a:endParaRPr lang="en-CA" sz="1800" dirty="0"/>
          </a:p>
        </p:txBody>
      </p:sp>
      <p:sp>
        <p:nvSpPr>
          <p:cNvPr id="3" name="Title 2"/>
          <p:cNvSpPr>
            <a:spLocks noGrp="1"/>
          </p:cNvSpPr>
          <p:nvPr>
            <p:ph type="title"/>
          </p:nvPr>
        </p:nvSpPr>
        <p:spPr/>
        <p:txBody>
          <a:bodyPr/>
          <a:lstStyle/>
          <a:p>
            <a:endParaRPr lang="en-US" dirty="0"/>
          </a:p>
        </p:txBody>
      </p:sp>
      <p:pic>
        <p:nvPicPr>
          <p:cNvPr id="4" name="Picture 3" descr="logo.JPG"/>
          <p:cNvPicPr>
            <a:picLocks noChangeAspect="1"/>
          </p:cNvPicPr>
          <p:nvPr/>
        </p:nvPicPr>
        <p:blipFill>
          <a:blip r:embed="rId2" cstate="print"/>
          <a:stretch>
            <a:fillRect/>
          </a:stretch>
        </p:blipFill>
        <p:spPr>
          <a:xfrm>
            <a:off x="5943600" y="6172200"/>
            <a:ext cx="3019425" cy="476250"/>
          </a:xfrm>
          <a:prstGeom prst="rect">
            <a:avLst/>
          </a:prstGeom>
        </p:spPr>
      </p:pic>
    </p:spTree>
    <p:extLst>
      <p:ext uri="{BB962C8B-B14F-4D97-AF65-F5344CB8AC3E}">
        <p14:creationId xmlns:p14="http://schemas.microsoft.com/office/powerpoint/2010/main" val="373619195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a:t>Transfer ownership to a not for profit corporation</a:t>
            </a:r>
          </a:p>
          <a:p>
            <a:r>
              <a:rPr lang="en-CA" dirty="0"/>
              <a:t>Tax on transfer unless sheltered by principal residence exemption</a:t>
            </a:r>
          </a:p>
          <a:p>
            <a:r>
              <a:rPr lang="en-CA" dirty="0"/>
              <a:t>Family members become members of the corporation</a:t>
            </a:r>
          </a:p>
          <a:p>
            <a:r>
              <a:rPr lang="en-CA" dirty="0"/>
              <a:t>Membership fees pay to maintain the property</a:t>
            </a:r>
          </a:p>
          <a:p>
            <a:endParaRPr lang="en-CA" dirty="0"/>
          </a:p>
        </p:txBody>
      </p:sp>
      <p:sp>
        <p:nvSpPr>
          <p:cNvPr id="3" name="Title 2"/>
          <p:cNvSpPr>
            <a:spLocks noGrp="1"/>
          </p:cNvSpPr>
          <p:nvPr>
            <p:ph type="title"/>
          </p:nvPr>
        </p:nvSpPr>
        <p:spPr/>
        <p:txBody>
          <a:bodyPr>
            <a:normAutofit fontScale="90000"/>
          </a:bodyPr>
          <a:lstStyle/>
          <a:p>
            <a:r>
              <a:rPr lang="en-CA" dirty="0"/>
              <a:t>Transfer to Not-for-Profit Corporation</a:t>
            </a:r>
          </a:p>
        </p:txBody>
      </p:sp>
      <p:pic>
        <p:nvPicPr>
          <p:cNvPr id="4" name="Picture 3" descr="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352" y="5857352"/>
            <a:ext cx="1403648" cy="1000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505189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CA" dirty="0"/>
              <a:t>Exempt from tax if:</a:t>
            </a:r>
          </a:p>
          <a:p>
            <a:pPr lvl="1" algn="just">
              <a:buFont typeface="Wingdings" panose="05000000000000000000" pitchFamily="2" charset="2"/>
              <a:buChar char="Ø"/>
            </a:pPr>
            <a:r>
              <a:rPr lang="en-CA" dirty="0"/>
              <a:t>It is a club, society or association</a:t>
            </a:r>
          </a:p>
          <a:p>
            <a:pPr lvl="1" algn="just">
              <a:buFont typeface="Wingdings" panose="05000000000000000000" pitchFamily="2" charset="2"/>
              <a:buChar char="Ø"/>
            </a:pPr>
            <a:r>
              <a:rPr lang="en-CA" dirty="0"/>
              <a:t>It is not a charity</a:t>
            </a:r>
          </a:p>
          <a:p>
            <a:pPr lvl="1" algn="just">
              <a:buFont typeface="Wingdings" panose="05000000000000000000" pitchFamily="2" charset="2"/>
              <a:buChar char="Ø"/>
            </a:pPr>
            <a:r>
              <a:rPr lang="en-CA" dirty="0"/>
              <a:t>It is organized and operated exclusively for social welfare, civic improvement, pleasure, recreation, or any other purpose except profit; and</a:t>
            </a:r>
          </a:p>
          <a:p>
            <a:pPr lvl="1" algn="just">
              <a:buFont typeface="Wingdings" panose="05000000000000000000" pitchFamily="2" charset="2"/>
              <a:buChar char="Ø"/>
            </a:pPr>
            <a:r>
              <a:rPr lang="en-CA" dirty="0"/>
              <a:t>It does not distribute or otherwise make available for the personal benefit of a member or shareholder any of its income, unless the organization is an association which has as its primary purpose and function the promotion of amateur athletics in Canada</a:t>
            </a:r>
          </a:p>
          <a:p>
            <a:endParaRPr lang="en-CA" dirty="0"/>
          </a:p>
        </p:txBody>
      </p:sp>
      <p:sp>
        <p:nvSpPr>
          <p:cNvPr id="3" name="Title 2"/>
          <p:cNvSpPr>
            <a:spLocks noGrp="1"/>
          </p:cNvSpPr>
          <p:nvPr>
            <p:ph type="title"/>
          </p:nvPr>
        </p:nvSpPr>
        <p:spPr/>
        <p:txBody>
          <a:bodyPr/>
          <a:lstStyle/>
          <a:p>
            <a:endParaRPr lang="en-CA"/>
          </a:p>
        </p:txBody>
      </p:sp>
      <p:pic>
        <p:nvPicPr>
          <p:cNvPr id="4" name="Picture 3" descr="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352" y="5857352"/>
            <a:ext cx="1403648" cy="1000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688653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CA" dirty="0"/>
              <a:t>Technical Interpretation 2010-0358021E5</a:t>
            </a:r>
          </a:p>
          <a:p>
            <a:r>
              <a:rPr lang="en-CA" dirty="0"/>
              <a:t>Property on which members built (and owned personally) cottages was owned by the not for profit corporation</a:t>
            </a:r>
          </a:p>
          <a:p>
            <a:r>
              <a:rPr lang="en-CA" dirty="0"/>
              <a:t>Second piece of adjacent property purchased by the corporation for the use and enjoyment of the shareholders</a:t>
            </a:r>
          </a:p>
          <a:p>
            <a:r>
              <a:rPr lang="en-CA" dirty="0"/>
              <a:t>Fees were for capital and operational expenses</a:t>
            </a:r>
          </a:p>
          <a:p>
            <a:r>
              <a:rPr lang="en-CA" dirty="0"/>
              <a:t>Corporation offering the second piece of property for sale – capital gains will arise </a:t>
            </a:r>
          </a:p>
          <a:p>
            <a:endParaRPr lang="en-CA" dirty="0"/>
          </a:p>
        </p:txBody>
      </p:sp>
      <p:sp>
        <p:nvSpPr>
          <p:cNvPr id="3" name="Title 2"/>
          <p:cNvSpPr>
            <a:spLocks noGrp="1"/>
          </p:cNvSpPr>
          <p:nvPr>
            <p:ph type="title"/>
          </p:nvPr>
        </p:nvSpPr>
        <p:spPr/>
        <p:txBody>
          <a:bodyPr/>
          <a:lstStyle/>
          <a:p>
            <a:endParaRPr lang="en-CA"/>
          </a:p>
        </p:txBody>
      </p:sp>
      <p:pic>
        <p:nvPicPr>
          <p:cNvPr id="4" name="Picture 3" descr="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352" y="5857352"/>
            <a:ext cx="1403648" cy="1000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6310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en-CA" dirty="0"/>
              <a:t>Don’t Forget about the </a:t>
            </a:r>
            <a:br>
              <a:rPr lang="en-CA" dirty="0"/>
            </a:br>
            <a:r>
              <a:rPr lang="en-CA" dirty="0"/>
              <a:t>Capital </a:t>
            </a:r>
            <a:r>
              <a:rPr lang="en-CA" dirty="0" smtClean="0"/>
              <a:t>Gains</a:t>
            </a:r>
            <a:endParaRPr lang="en-CA" dirty="0"/>
          </a:p>
        </p:txBody>
      </p:sp>
      <p:sp>
        <p:nvSpPr>
          <p:cNvPr id="3" name="Content Placeholder 2"/>
          <p:cNvSpPr>
            <a:spLocks noGrp="1"/>
          </p:cNvSpPr>
          <p:nvPr>
            <p:ph idx="1"/>
          </p:nvPr>
        </p:nvSpPr>
        <p:spPr>
          <a:xfrm>
            <a:off x="539552" y="1441687"/>
            <a:ext cx="7437512" cy="4525963"/>
          </a:xfrm>
        </p:spPr>
        <p:txBody>
          <a:bodyPr>
            <a:normAutofit fontScale="92500" lnSpcReduction="20000"/>
          </a:bodyPr>
          <a:lstStyle/>
          <a:p>
            <a:pPr marL="0" indent="0" algn="just">
              <a:buNone/>
            </a:pPr>
            <a:r>
              <a:rPr lang="en-CA" dirty="0"/>
              <a:t>No matter whether disposed of during lifetime or on death:</a:t>
            </a:r>
          </a:p>
          <a:p>
            <a:pPr algn="just"/>
            <a:r>
              <a:rPr lang="en-CA" dirty="0"/>
              <a:t>Increase in fair market value will be taxed on death or earlier disposition unless cottage passes to a spouse, spouse or common law partner trust, alter ego, joint partner of joint spousal trust</a:t>
            </a:r>
            <a:br>
              <a:rPr lang="en-CA" dirty="0"/>
            </a:br>
            <a:r>
              <a:rPr lang="en-CA" dirty="0"/>
              <a:t>or unless the principal residence exemption is available</a:t>
            </a:r>
          </a:p>
          <a:p>
            <a:pPr algn="just"/>
            <a:r>
              <a:rPr lang="en-CA" dirty="0"/>
              <a:t>If rollover and/or principal residence exemption not available, estate/owner may not have the liquidity to pay the tax.  How will tax bill be funded?</a:t>
            </a:r>
          </a:p>
          <a:p>
            <a:pPr algn="just"/>
            <a:endParaRPr lang="en-CA" dirty="0"/>
          </a:p>
        </p:txBody>
      </p:sp>
      <p:pic>
        <p:nvPicPr>
          <p:cNvPr id="5" name="Picture 4" descr="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4368" y="5960020"/>
            <a:ext cx="1259632" cy="897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08195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a:t>If main purpose is provide….recreational…facilities for members, a not for profit corporation is effectively taxable on all capital gains except capital gains resulting from the disposition of property used exclusively or directly in the course of providing…. recreational facilities to members </a:t>
            </a:r>
          </a:p>
        </p:txBody>
      </p:sp>
      <p:sp>
        <p:nvSpPr>
          <p:cNvPr id="3" name="Title 2"/>
          <p:cNvSpPr>
            <a:spLocks noGrp="1"/>
          </p:cNvSpPr>
          <p:nvPr>
            <p:ph type="title"/>
          </p:nvPr>
        </p:nvSpPr>
        <p:spPr/>
        <p:txBody>
          <a:bodyPr/>
          <a:lstStyle/>
          <a:p>
            <a:endParaRPr lang="en-CA"/>
          </a:p>
        </p:txBody>
      </p:sp>
      <p:sp>
        <p:nvSpPr>
          <p:cNvPr id="5" name="Rectangle 4"/>
          <p:cNvSpPr/>
          <p:nvPr/>
        </p:nvSpPr>
        <p:spPr>
          <a:xfrm>
            <a:off x="2286000" y="2136339"/>
            <a:ext cx="4572000" cy="369332"/>
          </a:xfrm>
          <a:prstGeom prst="rect">
            <a:avLst/>
          </a:prstGeom>
        </p:spPr>
        <p:txBody>
          <a:bodyPr>
            <a:spAutoFit/>
          </a:bodyPr>
          <a:lstStyle/>
          <a:p>
            <a:endParaRPr lang="en-CA" dirty="0"/>
          </a:p>
        </p:txBody>
      </p:sp>
      <p:pic>
        <p:nvPicPr>
          <p:cNvPr id="6" name="Picture 5" descr="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352" y="5857352"/>
            <a:ext cx="1403648" cy="1000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7240169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a:t>CRA says that the term “recreational” is sufficient to include pleasure activities which would be typical of activities at a cottage.</a:t>
            </a:r>
          </a:p>
          <a:p>
            <a:r>
              <a:rPr lang="en-CA" dirty="0"/>
              <a:t>If the property to be sold is used exclusively for recreational activities of the members then gains would not be taxable to the corporation</a:t>
            </a:r>
          </a:p>
        </p:txBody>
      </p:sp>
      <p:sp>
        <p:nvSpPr>
          <p:cNvPr id="3" name="Title 2"/>
          <p:cNvSpPr>
            <a:spLocks noGrp="1"/>
          </p:cNvSpPr>
          <p:nvPr>
            <p:ph type="title"/>
          </p:nvPr>
        </p:nvSpPr>
        <p:spPr/>
        <p:txBody>
          <a:bodyPr/>
          <a:lstStyle/>
          <a:p>
            <a:endParaRPr lang="en-CA"/>
          </a:p>
        </p:txBody>
      </p:sp>
      <p:pic>
        <p:nvPicPr>
          <p:cNvPr id="4" name="Picture 3" descr="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352" y="5857352"/>
            <a:ext cx="1403648" cy="1000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641686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en-CA" dirty="0"/>
              <a:t>Technical Interpretation 2011-0397881E5</a:t>
            </a:r>
          </a:p>
          <a:p>
            <a:pPr algn="just"/>
            <a:r>
              <a:rPr lang="en-CA" dirty="0"/>
              <a:t>If a member is able to use property of a not for profit corporation for less than fair market value, there may be a shareholder benefit included in their income.  </a:t>
            </a:r>
          </a:p>
          <a:p>
            <a:pPr algn="just"/>
            <a:r>
              <a:rPr lang="en-CA" dirty="0"/>
              <a:t>Objects were to purchase, maintain and manage a property for use by its members.  Members had built and personally own cottages on the property.  Although the members may have acquired a right to use the property unless separate fair market value consideration was paid for the use of the property, there may be a shareholder benefit. </a:t>
            </a:r>
          </a:p>
          <a:p>
            <a:pPr algn="just"/>
            <a:r>
              <a:rPr lang="en-CA" dirty="0"/>
              <a:t>Non-Profit Risk Identification Project.</a:t>
            </a:r>
            <a:r>
              <a:rPr lang="en-CA" b="1" dirty="0"/>
              <a:t> </a:t>
            </a:r>
            <a:endParaRPr lang="en-CA" dirty="0"/>
          </a:p>
          <a:p>
            <a:endParaRPr lang="en-CA" dirty="0"/>
          </a:p>
        </p:txBody>
      </p:sp>
      <p:sp>
        <p:nvSpPr>
          <p:cNvPr id="3" name="Title 2"/>
          <p:cNvSpPr>
            <a:spLocks noGrp="1"/>
          </p:cNvSpPr>
          <p:nvPr>
            <p:ph type="title"/>
          </p:nvPr>
        </p:nvSpPr>
        <p:spPr/>
        <p:txBody>
          <a:bodyPr/>
          <a:lstStyle/>
          <a:p>
            <a:endParaRPr lang="en-CA"/>
          </a:p>
        </p:txBody>
      </p:sp>
      <p:pic>
        <p:nvPicPr>
          <p:cNvPr id="5" name="Picture 4" descr="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352" y="5857352"/>
            <a:ext cx="1403648" cy="1000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998714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a:t>Before using a not for profit structure:</a:t>
            </a:r>
          </a:p>
          <a:p>
            <a:pPr lvl="1">
              <a:buFont typeface="Wingdings" panose="05000000000000000000" pitchFamily="2" charset="2"/>
              <a:buChar char="Ø"/>
            </a:pPr>
            <a:r>
              <a:rPr lang="en-CA" dirty="0"/>
              <a:t> the impact of capital gains on transfer</a:t>
            </a:r>
          </a:p>
          <a:p>
            <a:pPr lvl="1">
              <a:buFont typeface="Wingdings" panose="05000000000000000000" pitchFamily="2" charset="2"/>
              <a:buChar char="Ø"/>
            </a:pPr>
            <a:r>
              <a:rPr lang="en-CA" dirty="0"/>
              <a:t>the fee structure – how the fees will be invested</a:t>
            </a:r>
          </a:p>
          <a:p>
            <a:pPr lvl="1">
              <a:buFont typeface="Wingdings" panose="05000000000000000000" pitchFamily="2" charset="2"/>
              <a:buChar char="Ø"/>
            </a:pPr>
            <a:r>
              <a:rPr lang="en-CA" dirty="0"/>
              <a:t>the impact of potential shareholder benefits</a:t>
            </a:r>
          </a:p>
          <a:p>
            <a:endParaRPr lang="en-CA" dirty="0"/>
          </a:p>
        </p:txBody>
      </p:sp>
      <p:sp>
        <p:nvSpPr>
          <p:cNvPr id="3" name="Title 2"/>
          <p:cNvSpPr>
            <a:spLocks noGrp="1"/>
          </p:cNvSpPr>
          <p:nvPr>
            <p:ph type="title"/>
          </p:nvPr>
        </p:nvSpPr>
        <p:spPr/>
        <p:txBody>
          <a:bodyPr/>
          <a:lstStyle/>
          <a:p>
            <a:endParaRPr lang="en-CA"/>
          </a:p>
        </p:txBody>
      </p:sp>
      <p:pic>
        <p:nvPicPr>
          <p:cNvPr id="4" name="Picture 3" descr="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352" y="5857352"/>
            <a:ext cx="1403648" cy="1000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117242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2200" dirty="0" smtClean="0"/>
          </a:p>
          <a:p>
            <a:r>
              <a:rPr lang="en-US" sz="2200" dirty="0" smtClean="0"/>
              <a:t>Turn your mind to transferring or gifting your cottage early on - this gives you more options</a:t>
            </a:r>
          </a:p>
          <a:p>
            <a:endParaRPr lang="en-US" sz="2200" dirty="0" smtClean="0"/>
          </a:p>
          <a:p>
            <a:r>
              <a:rPr lang="en-US" sz="2200" dirty="0" smtClean="0"/>
              <a:t>Consider tax saving strategies, the purchase of life insurance to cover expenses, etc</a:t>
            </a:r>
          </a:p>
          <a:p>
            <a:endParaRPr lang="en-US" sz="2200"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Tips to Avoid Litigation</a:t>
            </a:r>
            <a:endParaRPr lang="en-US" dirty="0"/>
          </a:p>
        </p:txBody>
      </p:sp>
      <p:pic>
        <p:nvPicPr>
          <p:cNvPr id="4" name="Picture 3" descr="logo.JPG"/>
          <p:cNvPicPr>
            <a:picLocks noChangeAspect="1"/>
          </p:cNvPicPr>
          <p:nvPr/>
        </p:nvPicPr>
        <p:blipFill>
          <a:blip r:embed="rId2" cstate="print"/>
          <a:stretch>
            <a:fillRect/>
          </a:stretch>
        </p:blipFill>
        <p:spPr>
          <a:xfrm>
            <a:off x="5943600" y="6172200"/>
            <a:ext cx="3019425" cy="476250"/>
          </a:xfrm>
          <a:prstGeom prst="rect">
            <a:avLst/>
          </a:prstGeom>
        </p:spPr>
      </p:pic>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sz="2200" dirty="0" smtClean="0"/>
          </a:p>
          <a:p>
            <a:r>
              <a:rPr lang="en-US" sz="2200" dirty="0" smtClean="0"/>
              <a:t>Don’t walk away and tell yourself “let them figure it out, they got the cottage didn’t they”.  A cottage can destroy your family</a:t>
            </a:r>
          </a:p>
          <a:p>
            <a:endParaRPr lang="en-US" sz="2200" dirty="0" smtClean="0"/>
          </a:p>
          <a:p>
            <a:r>
              <a:rPr lang="en-US" sz="2200" dirty="0" smtClean="0"/>
              <a:t>Do not assume your children will get along when it comes to sharing the cottage or selling the cottage after your death </a:t>
            </a:r>
          </a:p>
          <a:p>
            <a:endParaRPr lang="en-US" sz="2800" dirty="0" smtClean="0"/>
          </a:p>
          <a:p>
            <a:endParaRPr lang="en-US" dirty="0"/>
          </a:p>
        </p:txBody>
      </p:sp>
      <p:sp>
        <p:nvSpPr>
          <p:cNvPr id="3" name="Title 2"/>
          <p:cNvSpPr>
            <a:spLocks noGrp="1"/>
          </p:cNvSpPr>
          <p:nvPr>
            <p:ph type="title"/>
          </p:nvPr>
        </p:nvSpPr>
        <p:spPr/>
        <p:txBody>
          <a:bodyPr/>
          <a:lstStyle/>
          <a:p>
            <a:r>
              <a:rPr lang="en-US" dirty="0" smtClean="0"/>
              <a:t>Tips to Avoid Litigation</a:t>
            </a:r>
            <a:endParaRPr lang="en-US" dirty="0"/>
          </a:p>
        </p:txBody>
      </p:sp>
      <p:pic>
        <p:nvPicPr>
          <p:cNvPr id="4" name="Picture 3" descr="logo.JPG"/>
          <p:cNvPicPr>
            <a:picLocks noChangeAspect="1"/>
          </p:cNvPicPr>
          <p:nvPr/>
        </p:nvPicPr>
        <p:blipFill>
          <a:blip r:embed="rId2" cstate="print"/>
          <a:stretch>
            <a:fillRect/>
          </a:stretch>
        </p:blipFill>
        <p:spPr>
          <a:xfrm>
            <a:off x="5943600" y="6172200"/>
            <a:ext cx="3019425" cy="476250"/>
          </a:xfrm>
          <a:prstGeom prst="rect">
            <a:avLst/>
          </a:prstGeom>
        </p:spPr>
      </p:pic>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4525963"/>
          </a:xfrm>
        </p:spPr>
        <p:txBody>
          <a:bodyPr>
            <a:normAutofit/>
          </a:bodyPr>
          <a:lstStyle/>
          <a:p>
            <a:endParaRPr lang="en-US" sz="2800" dirty="0" smtClean="0"/>
          </a:p>
          <a:p>
            <a:r>
              <a:rPr lang="en-US" sz="2200" dirty="0" smtClean="0"/>
              <a:t>Speak up.  Play referee. Do not be silent on the issue</a:t>
            </a:r>
          </a:p>
          <a:p>
            <a:endParaRPr lang="en-US" sz="2200" dirty="0" smtClean="0"/>
          </a:p>
          <a:p>
            <a:r>
              <a:rPr lang="en-US" sz="2200" dirty="0" smtClean="0"/>
              <a:t>Help your children by letting them know how you feel</a:t>
            </a:r>
          </a:p>
          <a:p>
            <a:endParaRPr lang="en-US" sz="2200" dirty="0" smtClean="0"/>
          </a:p>
          <a:p>
            <a:r>
              <a:rPr lang="en-US" sz="2200" dirty="0" smtClean="0"/>
              <a:t>Give all your children the same information. Treat them equally</a:t>
            </a:r>
          </a:p>
          <a:p>
            <a:endParaRPr lang="en-US" dirty="0"/>
          </a:p>
        </p:txBody>
      </p:sp>
      <p:sp>
        <p:nvSpPr>
          <p:cNvPr id="3" name="Title 2"/>
          <p:cNvSpPr>
            <a:spLocks noGrp="1"/>
          </p:cNvSpPr>
          <p:nvPr>
            <p:ph type="title"/>
          </p:nvPr>
        </p:nvSpPr>
        <p:spPr/>
        <p:txBody>
          <a:bodyPr/>
          <a:lstStyle/>
          <a:p>
            <a:r>
              <a:rPr lang="en-US" dirty="0" smtClean="0"/>
              <a:t>Tips to Avoid Litigation</a:t>
            </a:r>
            <a:endParaRPr lang="en-US" dirty="0"/>
          </a:p>
        </p:txBody>
      </p:sp>
      <p:pic>
        <p:nvPicPr>
          <p:cNvPr id="4" name="Picture 3" descr="logo.JPG"/>
          <p:cNvPicPr>
            <a:picLocks noChangeAspect="1"/>
          </p:cNvPicPr>
          <p:nvPr/>
        </p:nvPicPr>
        <p:blipFill>
          <a:blip r:embed="rId2" cstate="print"/>
          <a:stretch>
            <a:fillRect/>
          </a:stretch>
        </p:blipFill>
        <p:spPr>
          <a:xfrm>
            <a:off x="5943600" y="6172200"/>
            <a:ext cx="3019425" cy="476250"/>
          </a:xfrm>
          <a:prstGeom prst="rect">
            <a:avLst/>
          </a:prstGeom>
        </p:spPr>
      </p:pic>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200" dirty="0" smtClean="0"/>
              <a:t>Come up with a </a:t>
            </a:r>
            <a:r>
              <a:rPr lang="en-US" sz="2200" b="1" dirty="0" smtClean="0"/>
              <a:t>comprehensive plan </a:t>
            </a:r>
            <a:r>
              <a:rPr lang="en-US" sz="2200" dirty="0" smtClean="0"/>
              <a:t>whether you decide to gift the cottage while alive or in your will</a:t>
            </a:r>
          </a:p>
          <a:p>
            <a:endParaRPr lang="en-US" sz="2200" dirty="0" smtClean="0"/>
          </a:p>
          <a:p>
            <a:r>
              <a:rPr lang="en-US" sz="2200" dirty="0" smtClean="0"/>
              <a:t>Issues to keep in mind:</a:t>
            </a:r>
          </a:p>
          <a:p>
            <a:pPr lvl="1"/>
            <a:endParaRPr lang="en-US" sz="2000" dirty="0" smtClean="0"/>
          </a:p>
          <a:p>
            <a:pPr lvl="1"/>
            <a:r>
              <a:rPr lang="en-US" sz="2000" dirty="0" smtClean="0"/>
              <a:t>Maintenance costs</a:t>
            </a:r>
          </a:p>
          <a:p>
            <a:pPr lvl="1"/>
            <a:r>
              <a:rPr lang="en-US" sz="2000" dirty="0" smtClean="0"/>
              <a:t>Increased property value</a:t>
            </a:r>
          </a:p>
          <a:p>
            <a:pPr lvl="1"/>
            <a:r>
              <a:rPr lang="en-US" sz="2000" dirty="0" smtClean="0"/>
              <a:t>Sever lots</a:t>
            </a:r>
          </a:p>
          <a:p>
            <a:pPr lvl="1"/>
            <a:r>
              <a:rPr lang="en-US" sz="2000" dirty="0" smtClean="0"/>
              <a:t>Do not assume that a child who maintains the cottage will be satisfied with the same share as his/her siblings </a:t>
            </a:r>
          </a:p>
          <a:p>
            <a:endParaRPr lang="en-US" dirty="0"/>
          </a:p>
        </p:txBody>
      </p:sp>
      <p:sp>
        <p:nvSpPr>
          <p:cNvPr id="3" name="Title 2"/>
          <p:cNvSpPr>
            <a:spLocks noGrp="1"/>
          </p:cNvSpPr>
          <p:nvPr>
            <p:ph type="title"/>
          </p:nvPr>
        </p:nvSpPr>
        <p:spPr/>
        <p:txBody>
          <a:bodyPr/>
          <a:lstStyle/>
          <a:p>
            <a:r>
              <a:rPr lang="en-US" dirty="0" smtClean="0"/>
              <a:t>Tips to Avoid Litigation</a:t>
            </a:r>
            <a:endParaRPr lang="en-US" dirty="0"/>
          </a:p>
        </p:txBody>
      </p:sp>
      <p:pic>
        <p:nvPicPr>
          <p:cNvPr id="4" name="Picture 3" descr="logo.JPG"/>
          <p:cNvPicPr>
            <a:picLocks noChangeAspect="1"/>
          </p:cNvPicPr>
          <p:nvPr/>
        </p:nvPicPr>
        <p:blipFill>
          <a:blip r:embed="rId2" cstate="print"/>
          <a:stretch>
            <a:fillRect/>
          </a:stretch>
        </p:blipFill>
        <p:spPr>
          <a:xfrm>
            <a:off x="5943600" y="6172200"/>
            <a:ext cx="3019425" cy="476250"/>
          </a:xfrm>
          <a:prstGeom prst="rect">
            <a:avLst/>
          </a:prstGeom>
        </p:spPr>
      </p:pic>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Follow and subscribe to…</a:t>
            </a:r>
          </a:p>
          <a:p>
            <a:endParaRPr lang="en-US" dirty="0" smtClean="0"/>
          </a:p>
          <a:p>
            <a:pPr lvl="1" algn="just">
              <a:buNone/>
            </a:pPr>
            <a:endParaRPr lang="en-US" sz="4800" dirty="0" smtClean="0"/>
          </a:p>
          <a:p>
            <a:pPr lvl="1" algn="ctr">
              <a:buNone/>
            </a:pPr>
            <a:r>
              <a:rPr lang="en-US" sz="4800" dirty="0" smtClean="0"/>
              <a:t>allaboutestates.ca</a:t>
            </a:r>
            <a:endParaRPr lang="en-US" sz="4800" dirty="0"/>
          </a:p>
        </p:txBody>
      </p:sp>
      <p:sp>
        <p:nvSpPr>
          <p:cNvPr id="3" name="Title 2"/>
          <p:cNvSpPr>
            <a:spLocks noGrp="1"/>
          </p:cNvSpPr>
          <p:nvPr>
            <p:ph type="title"/>
          </p:nvPr>
        </p:nvSpPr>
        <p:spPr/>
        <p:txBody>
          <a:bodyPr/>
          <a:lstStyle/>
          <a:p>
            <a:endParaRPr lang="en-US"/>
          </a:p>
        </p:txBody>
      </p:sp>
      <p:pic>
        <p:nvPicPr>
          <p:cNvPr id="4" name="Picture 3" descr="logo.JPG"/>
          <p:cNvPicPr>
            <a:picLocks noChangeAspect="1"/>
          </p:cNvPicPr>
          <p:nvPr/>
        </p:nvPicPr>
        <p:blipFill>
          <a:blip r:embed="rId2" cstate="print"/>
          <a:stretch>
            <a:fillRect/>
          </a:stretch>
        </p:blipFill>
        <p:spPr>
          <a:xfrm>
            <a:off x="5943600" y="6172200"/>
            <a:ext cx="3019425" cy="47625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CA" dirty="0"/>
              <a:t>Consider whether the </a:t>
            </a:r>
            <a:r>
              <a:rPr lang="en-CA" b="1" dirty="0"/>
              <a:t>whole</a:t>
            </a:r>
            <a:r>
              <a:rPr lang="en-CA" dirty="0"/>
              <a:t> property will qualify as a principal residence:</a:t>
            </a:r>
          </a:p>
          <a:p>
            <a:pPr lvl="1" algn="just">
              <a:buFont typeface="Wingdings" panose="05000000000000000000" pitchFamily="2" charset="2"/>
              <a:buChar char="Ø"/>
            </a:pPr>
            <a:r>
              <a:rPr lang="en-CA" dirty="0"/>
              <a:t>If property exceeds ½ hectare - is the remaining property necessary for the use and enjoyment of the housing unit as a residence? </a:t>
            </a:r>
          </a:p>
          <a:p>
            <a:pPr marL="457200" lvl="1" indent="0" algn="just">
              <a:buNone/>
            </a:pPr>
            <a:r>
              <a:rPr lang="en-CA" i="1" dirty="0"/>
              <a:t>Cassidy v. R. </a:t>
            </a:r>
            <a:r>
              <a:rPr lang="en-CA" dirty="0"/>
              <a:t>2011 DTC 5160 Federal Court of Appeal</a:t>
            </a:r>
            <a:endParaRPr lang="en-CA" i="1" dirty="0"/>
          </a:p>
          <a:p>
            <a:pPr lvl="1" algn="just">
              <a:buFont typeface="Wingdings" panose="05000000000000000000" pitchFamily="2" charset="2"/>
              <a:buChar char="Ø"/>
            </a:pPr>
            <a:r>
              <a:rPr lang="en-CA" dirty="0"/>
              <a:t>Part of land is rental –e.g. </a:t>
            </a:r>
            <a:r>
              <a:rPr lang="en-CA" i="1" dirty="0"/>
              <a:t>Mavis v. Mavis </a:t>
            </a:r>
          </a:p>
          <a:p>
            <a:pPr marL="457200" lvl="1" indent="0" algn="just">
              <a:buNone/>
            </a:pPr>
            <a:r>
              <a:rPr lang="en-CA" i="1" dirty="0"/>
              <a:t>2005 </a:t>
            </a:r>
            <a:r>
              <a:rPr lang="en-CA" i="1" dirty="0" err="1"/>
              <a:t>CarswellOnt</a:t>
            </a:r>
            <a:r>
              <a:rPr lang="en-CA" i="1" dirty="0"/>
              <a:t> 1649 Ontario Superior Court of Justice</a:t>
            </a:r>
          </a:p>
          <a:p>
            <a:pPr algn="just"/>
            <a:r>
              <a:rPr lang="en-CA" dirty="0"/>
              <a:t>Remember there are two principal residence exemptions until 1982</a:t>
            </a:r>
          </a:p>
          <a:p>
            <a:endParaRPr lang="en-CA" dirty="0"/>
          </a:p>
        </p:txBody>
      </p:sp>
      <p:sp>
        <p:nvSpPr>
          <p:cNvPr id="3" name="Title 2"/>
          <p:cNvSpPr>
            <a:spLocks noGrp="1"/>
          </p:cNvSpPr>
          <p:nvPr>
            <p:ph type="title"/>
          </p:nvPr>
        </p:nvSpPr>
        <p:spPr/>
        <p:txBody>
          <a:bodyPr/>
          <a:lstStyle/>
          <a:p>
            <a:r>
              <a:rPr lang="en-CA" dirty="0"/>
              <a:t>Principal Residence Exemption</a:t>
            </a:r>
          </a:p>
        </p:txBody>
      </p:sp>
      <p:pic>
        <p:nvPicPr>
          <p:cNvPr id="4" name="Picture 3" descr="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5960020"/>
            <a:ext cx="1259632" cy="897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59285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514350" indent="-514350" algn="just">
              <a:buFont typeface="+mj-lt"/>
              <a:buAutoNum type="arabicPeriod"/>
            </a:pPr>
            <a:r>
              <a:rPr lang="en-CA" dirty="0"/>
              <a:t>Leaving it up to the Executor:</a:t>
            </a:r>
          </a:p>
          <a:p>
            <a:pPr algn="just"/>
            <a:r>
              <a:rPr lang="en-CA" dirty="0"/>
              <a:t>How much discretion do we give the Executor?</a:t>
            </a:r>
          </a:p>
          <a:p>
            <a:pPr algn="just"/>
            <a:r>
              <a:rPr lang="en-CA" i="1" dirty="0" err="1"/>
              <a:t>Retallack</a:t>
            </a:r>
            <a:r>
              <a:rPr lang="en-CA" i="1" dirty="0"/>
              <a:t> (Trustee of) v. </a:t>
            </a:r>
            <a:r>
              <a:rPr lang="en-CA" i="1" dirty="0" err="1"/>
              <a:t>Retallack</a:t>
            </a:r>
            <a:endParaRPr lang="en-CA" i="1" dirty="0"/>
          </a:p>
          <a:p>
            <a:pPr algn="just"/>
            <a:r>
              <a:rPr lang="en-CA" dirty="0"/>
              <a:t>2014 ONSC 6430 </a:t>
            </a:r>
            <a:r>
              <a:rPr lang="en-CA" i="1" dirty="0"/>
              <a:t> </a:t>
            </a:r>
          </a:p>
          <a:p>
            <a:pPr algn="just"/>
            <a:r>
              <a:rPr lang="en-CA" dirty="0"/>
              <a:t>Application for directions by the executor</a:t>
            </a:r>
          </a:p>
          <a:p>
            <a:pPr algn="just"/>
            <a:r>
              <a:rPr lang="en-CA" dirty="0"/>
              <a:t>Interpretation of clause permitting the trustee to make any division of the estate and to fix the value of the estate for the purposes of division in the face of a clause dividing the estate equally.</a:t>
            </a:r>
          </a:p>
          <a:p>
            <a:pPr algn="just"/>
            <a:r>
              <a:rPr lang="en-CA" dirty="0"/>
              <a:t>Even hand rule not ousted</a:t>
            </a:r>
          </a:p>
        </p:txBody>
      </p:sp>
      <p:sp>
        <p:nvSpPr>
          <p:cNvPr id="3" name="Title 2"/>
          <p:cNvSpPr>
            <a:spLocks noGrp="1"/>
          </p:cNvSpPr>
          <p:nvPr>
            <p:ph type="title"/>
          </p:nvPr>
        </p:nvSpPr>
        <p:spPr/>
        <p:txBody>
          <a:bodyPr/>
          <a:lstStyle/>
          <a:p>
            <a:r>
              <a:rPr lang="en-CA" dirty="0"/>
              <a:t>Waiting Until Death</a:t>
            </a:r>
          </a:p>
        </p:txBody>
      </p:sp>
      <p:pic>
        <p:nvPicPr>
          <p:cNvPr id="4" name="Picture 3" descr="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4368" y="5960020"/>
            <a:ext cx="1259632" cy="897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936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CA" dirty="0"/>
              <a:t>Does the clause give the Executor the discretion to determine the date of valuation of a cottage and the value at which beneficiaries take the cottage? </a:t>
            </a:r>
          </a:p>
          <a:p>
            <a:pPr algn="just"/>
            <a:r>
              <a:rPr lang="en-CA" dirty="0"/>
              <a:t>Intention was to divide the estate equally between the five children and they should share in any increase in value since death.</a:t>
            </a:r>
          </a:p>
          <a:p>
            <a:endParaRPr lang="en-CA" dirty="0"/>
          </a:p>
        </p:txBody>
      </p:sp>
      <p:sp>
        <p:nvSpPr>
          <p:cNvPr id="3" name="Title 2"/>
          <p:cNvSpPr>
            <a:spLocks noGrp="1"/>
          </p:cNvSpPr>
          <p:nvPr>
            <p:ph type="title"/>
          </p:nvPr>
        </p:nvSpPr>
        <p:spPr/>
        <p:txBody>
          <a:bodyPr/>
          <a:lstStyle/>
          <a:p>
            <a:endParaRPr lang="en-CA"/>
          </a:p>
        </p:txBody>
      </p:sp>
      <p:pic>
        <p:nvPicPr>
          <p:cNvPr id="4" name="Picture 3" descr="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4368" y="5960020"/>
            <a:ext cx="1259632" cy="897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126527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1491</TotalTime>
  <Words>3752</Words>
  <Application>Microsoft Office PowerPoint</Application>
  <PresentationFormat>On-screen Show (4:3)</PresentationFormat>
  <Paragraphs>401</Paragraphs>
  <Slides>68</Slides>
  <Notes>4</Notes>
  <HiddenSlides>0</HiddenSlides>
  <MMClips>0</MMClips>
  <ScaleCrop>false</ScaleCrop>
  <HeadingPairs>
    <vt:vector size="4" baseType="variant">
      <vt:variant>
        <vt:lpstr>Theme</vt:lpstr>
      </vt:variant>
      <vt:variant>
        <vt:i4>1</vt:i4>
      </vt:variant>
      <vt:variant>
        <vt:lpstr>Slide Titles</vt:lpstr>
      </vt:variant>
      <vt:variant>
        <vt:i4>68</vt:i4>
      </vt:variant>
    </vt:vector>
  </HeadingPairs>
  <TitlesOfParts>
    <vt:vector size="69" baseType="lpstr">
      <vt:lpstr>Concourse</vt:lpstr>
      <vt:lpstr>Cottage Succession Planning  “Fire is Burning/Draw Nearer”</vt:lpstr>
      <vt:lpstr>What are the Options?</vt:lpstr>
      <vt:lpstr>PowerPoint Presentation</vt:lpstr>
      <vt:lpstr>Discuss your Plans with your Children</vt:lpstr>
      <vt:lpstr>Talk…</vt:lpstr>
      <vt:lpstr>Don’t Forget about the  Capital Gains</vt:lpstr>
      <vt:lpstr>Principal Residence Exemption</vt:lpstr>
      <vt:lpstr>Waiting Until Death</vt:lpstr>
      <vt:lpstr>PowerPoint Presentation</vt:lpstr>
      <vt:lpstr>PowerPoint Presentation</vt:lpstr>
      <vt:lpstr>PowerPoint Presentation</vt:lpstr>
      <vt:lpstr>PowerPoint Presentation</vt:lpstr>
      <vt:lpstr>PowerPoint Presentation</vt:lpstr>
      <vt:lpstr>Talk Often…</vt:lpstr>
      <vt:lpstr>Talk some more…</vt:lpstr>
      <vt:lpstr>Be Realistic</vt:lpstr>
      <vt:lpstr>Be Realistic</vt:lpstr>
      <vt:lpstr>What to Consider…</vt:lpstr>
      <vt:lpstr>Sell the “blasted” Cottage</vt:lpstr>
      <vt:lpstr>Sell the “blasted” Cottage</vt:lpstr>
      <vt:lpstr>Shared Ownership – Solve the Issues Now</vt:lpstr>
      <vt:lpstr>Problems with Shared Ownership</vt:lpstr>
      <vt:lpstr>Litigation Cases</vt:lpstr>
      <vt:lpstr>PowerPoint Presentation</vt:lpstr>
      <vt:lpstr>PowerPoint Presentation</vt:lpstr>
      <vt:lpstr>PowerPoint Presentation</vt:lpstr>
      <vt:lpstr>Beware – Change of Use!</vt:lpstr>
      <vt:lpstr>   Election </vt:lpstr>
      <vt:lpstr> Other Options?</vt:lpstr>
      <vt:lpstr>  Requirements</vt:lpstr>
      <vt:lpstr> Transferring During Lifetime</vt:lpstr>
      <vt:lpstr> Transferring Residual Interest</vt:lpstr>
      <vt:lpstr>Transferring to an Inter Vivos Trust</vt:lpstr>
      <vt:lpstr>Transfer by Trust – When a Family Breaks Up</vt:lpstr>
      <vt:lpstr>PowerPoint Presentation</vt:lpstr>
      <vt:lpstr>PowerPoint Presentation</vt:lpstr>
      <vt:lpstr>PowerPoint Presentation</vt:lpstr>
      <vt:lpstr>Trusts – Giving it Away</vt:lpstr>
      <vt:lpstr> Some Concerns</vt:lpstr>
      <vt:lpstr>Issues with the Principal Residence Exemption and Inter Vivos Trusts</vt:lpstr>
      <vt:lpstr>Constructive Trust and Creating a Beneficial Interest in Cottage</vt:lpstr>
      <vt:lpstr>Litigation Cases</vt:lpstr>
      <vt:lpstr>PowerPoint Presentation</vt:lpstr>
      <vt:lpstr>PowerPoint Presentation</vt:lpstr>
      <vt:lpstr>Tenancies in Common: Think Ahead</vt:lpstr>
      <vt:lpstr>PowerPoint Presentation</vt:lpstr>
      <vt:lpstr>PowerPoint Presentation</vt:lpstr>
      <vt:lpstr>Cottage has to be Maintained</vt:lpstr>
      <vt:lpstr>PowerPoint Presentation</vt:lpstr>
      <vt:lpstr>PowerPoint Presentation</vt:lpstr>
      <vt:lpstr>PowerPoint Presentation</vt:lpstr>
      <vt:lpstr>Proprietary estoppel can be trumped by dependant support</vt:lpstr>
      <vt:lpstr>PowerPoint Presentation</vt:lpstr>
      <vt:lpstr>PowerPoint Presentation</vt:lpstr>
      <vt:lpstr>PowerPoint Presentation</vt:lpstr>
      <vt:lpstr>PowerPoint Presentation</vt:lpstr>
      <vt:lpstr>Transfer to Not-for-Profit Corporation</vt:lpstr>
      <vt:lpstr>PowerPoint Presentation</vt:lpstr>
      <vt:lpstr>PowerPoint Presentation</vt:lpstr>
      <vt:lpstr>PowerPoint Presentation</vt:lpstr>
      <vt:lpstr>PowerPoint Presentation</vt:lpstr>
      <vt:lpstr>PowerPoint Presentation</vt:lpstr>
      <vt:lpstr>PowerPoint Presentation</vt:lpstr>
      <vt:lpstr>Tips to Avoid Litigation</vt:lpstr>
      <vt:lpstr>Tips to Avoid Litigation</vt:lpstr>
      <vt:lpstr>Tips to Avoid Litigation</vt:lpstr>
      <vt:lpstr>Tips to Avoid Litigation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Cottage Succession Planning</dc:title>
  <dc:creator>awaldman-smith</dc:creator>
  <cp:lastModifiedBy>Sandy Vieira</cp:lastModifiedBy>
  <cp:revision>119</cp:revision>
  <cp:lastPrinted>2015-04-15T16:30:45Z</cp:lastPrinted>
  <dcterms:created xsi:type="dcterms:W3CDTF">2010-11-17T19:28:44Z</dcterms:created>
  <dcterms:modified xsi:type="dcterms:W3CDTF">2015-10-30T19:37:42Z</dcterms:modified>
</cp:coreProperties>
</file>